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54" r:id="rId7"/>
    <p:sldMasterId id="214748365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Lst>
  <p:sldSz cy="6858000" cx="12192000"/>
  <p:notesSz cx="6858000" cy="9144000"/>
  <p:embeddedFontLst>
    <p:embeddedFont>
      <p:font typeface="Roboto"/>
      <p:regular r:id="rId59"/>
      <p:bold r:id="rId60"/>
      <p:italic r:id="rId61"/>
      <p:boldItalic r:id="rId62"/>
    </p:embeddedFont>
    <p:embeddedFont>
      <p:font typeface="Helvetica Neue"/>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7" roundtripDataSignature="AMtx7mjvZ+hl5Pr1h/1WjViA0oNrO6eVX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llysson Fran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1.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3.xml"/><Relationship Id="rId66" Type="http://schemas.openxmlformats.org/officeDocument/2006/relationships/font" Target="fonts/HelveticaNeue-boldItalic.fntdata"/><Relationship Id="rId21" Type="http://schemas.openxmlformats.org/officeDocument/2006/relationships/slide" Target="slides/slide12.xml"/><Relationship Id="rId65" Type="http://schemas.openxmlformats.org/officeDocument/2006/relationships/font" Target="fonts/HelveticaNeue-italic.fntdata"/><Relationship Id="rId24" Type="http://schemas.openxmlformats.org/officeDocument/2006/relationships/slide" Target="slides/slide15.xml"/><Relationship Id="rId23" Type="http://schemas.openxmlformats.org/officeDocument/2006/relationships/slide" Target="slides/slide14.xml"/><Relationship Id="rId67" Type="http://customschemas.google.com/relationships/presentationmetadata" Target="metadata"/><Relationship Id="rId60" Type="http://schemas.openxmlformats.org/officeDocument/2006/relationships/font" Target="fonts/Roboto-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Roboto-regular.fntdata"/><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7T01:19:54.536">
    <p:pos x="7141" y="3254"/>
    <p:text>http://bvsms.saude.gov.br/bvs/publicacoes/politica_programa_nacional_plantas_medicinais_fitoterapicos.pdf</p:text>
    <p:extLst>
      <p:ext uri="{C676402C-5697-4E1C-873F-D02D1690AC5C}">
        <p15:threadingInfo timeZoneBias="0"/>
      </p:ext>
      <p:ext uri="http://customooxmlschemas.google.com/">
        <go:slidesCustomData xmlns:go="http://customooxmlschemas.google.com/" commentPostId="AAAAN5hcb3s"/>
      </p:ext>
    </p:extLst>
  </p:cm>
  <p:cm authorId="0" idx="2" dt="2021-09-17T01:19:54.536">
    <p:pos x="7141" y="3254"/>
    <p:text>Link adicionado ao ícone.</p:text>
    <p:extLst>
      <p:ext uri="{C676402C-5697-4E1C-873F-D02D1690AC5C}">
        <p15:threadingInfo timeZoneBias="0">
          <p15:parentCm authorId="0" idx="1"/>
        </p15:threadingInfo>
      </p:ext>
      <p:ext uri="http://customooxmlschemas.google.com/">
        <go:slidesCustomData xmlns:go="http://customooxmlschemas.google.com/" commentPostId="AAAAPdttwV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 name="Google Shape;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b989f9f4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db989f9f47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db989f9f47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b989f9f4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db989f9f47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db989f9f47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b989f9f4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db989f9f47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db989f9f47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 name="Google Shape;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b989f9f4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db989f9f47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db989f9f47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b989f9f47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db989f9f47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db989f9f47_0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e84a32cc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de84a32cc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de84a32ccc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e84a32ccc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de84a32ccc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de84a32ccc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 name="Google Shape;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e84a32ccc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de84a32ccc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gde84a32ccc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e84a32ccc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de84a32ccc_1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de84a32ccc_1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e84a32ccc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de84a32ccc_1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de84a32ccc_1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 name="Google Shape;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e84a32ccc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de84a32ccc_1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gde84a32ccc_1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e84a32ccc_1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gde84a32ccc_1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gde84a32ccc_1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b989f9f4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db989f9f47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db989f9f47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2"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3"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6" name="Shape 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5.xml"/><Relationship Id="rId5"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13"/>
          <p:cNvSpPr txBox="1"/>
          <p:nvPr/>
        </p:nvSpPr>
        <p:spPr>
          <a:xfrm>
            <a:off x="367553" y="52570"/>
            <a:ext cx="5944348"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2 – Programa Farmácias Vivas – Produção e Dispensação de Plantas</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80AF3E"/>
                </a:solidFill>
                <a:latin typeface="Helvetica Neue"/>
                <a:ea typeface="Helvetica Neue"/>
                <a:cs typeface="Helvetica Neue"/>
                <a:sym typeface="Helvetica Neue"/>
              </a:rPr>
              <a:t>Unidade 2 – </a:t>
            </a:r>
            <a:r>
              <a:rPr b="1" i="0" lang="pt-BR" sz="1200" u="none" cap="none" strike="noStrike">
                <a:solidFill>
                  <a:schemeClr val="lt1"/>
                </a:solidFill>
                <a:latin typeface="Helvetica Neue"/>
                <a:ea typeface="Helvetica Neue"/>
                <a:cs typeface="Helvetica Neue"/>
                <a:sym typeface="Helvetica Neue"/>
              </a:rPr>
              <a:t>Medicinais e Fitoterápicos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2.1 – Programa Farmácias Vivas</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pic>
        <p:nvPicPr>
          <p:cNvPr id="15" name="Google Shape;15;p10"/>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6" name="Google Shape;16;p10"/>
          <p:cNvSpPr txBox="1"/>
          <p:nvPr/>
        </p:nvSpPr>
        <p:spPr>
          <a:xfrm>
            <a:off x="367553" y="52570"/>
            <a:ext cx="5944348"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2 – Programa Farmácias Vivas – Produção e Dispensação de Plantas</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80AF3E"/>
                </a:solidFill>
                <a:latin typeface="Helvetica Neue"/>
                <a:ea typeface="Helvetica Neue"/>
                <a:cs typeface="Helvetica Neue"/>
                <a:sym typeface="Helvetica Neue"/>
              </a:rPr>
              <a:t>Unidade 2 – </a:t>
            </a:r>
            <a:r>
              <a:rPr b="1" i="0" lang="pt-BR" sz="1200" u="none" cap="none" strike="noStrike">
                <a:solidFill>
                  <a:schemeClr val="lt1"/>
                </a:solidFill>
                <a:latin typeface="Helvetica Neue"/>
                <a:ea typeface="Helvetica Neue"/>
                <a:cs typeface="Helvetica Neue"/>
                <a:sym typeface="Helvetica Neue"/>
              </a:rPr>
              <a:t>Medicinais e Fitoterápicos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2.1 – Programa Farmácias Vivas</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id="20" name="Google Shape;20;p34"/>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1" name="Google Shape;21;p34"/>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22" name="Google Shape;22;p34"/>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 name="Shape 24"/>
        <p:cNvGrpSpPr/>
        <p:nvPr/>
      </p:nvGrpSpPr>
      <p:grpSpPr>
        <a:xfrm>
          <a:off x="0" y="0"/>
          <a:ext cx="0" cy="0"/>
          <a:chOff x="0" y="0"/>
          <a:chExt cx="0" cy="0"/>
        </a:xfrm>
      </p:grpSpPr>
      <p:pic>
        <p:nvPicPr>
          <p:cNvPr id="25" name="Google Shape;25;p56"/>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hyperlink" Target="https://www.flickr.com/photos/dinesh_valke/" TargetMode="External"/><Relationship Id="rId5" Type="http://schemas.openxmlformats.org/officeDocument/2006/relationships/hyperlink" Target="https://www.flickr.com/photos/dinesh_valke/" TargetMode="External"/><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hyperlink" Target="http://bvsms.saude.gov.br/bvs/publicacoes/politica_programa_nacional_plantas_medicinais_fitoterapicos.pdf" TargetMode="External"/><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hyperlink" Target="https://pixabay.com/pt/users/iskandar63-2311755/?utm_source=link-attribution&amp;utm_medium=referral&amp;utm_campaign=image&amp;utm_content=2307261" TargetMode="External"/><Relationship Id="rId5" Type="http://schemas.openxmlformats.org/officeDocument/2006/relationships/hyperlink" Target="https://pixabay.com/pt/?utm_source=link-attribution&amp;utm_medium=referral&amp;utm_campaign=image&amp;utm_content=2307261" TargetMode="External"/><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hyperlink" Target="https://www.flickr.com/photos/dinesh_valke/" TargetMode="External"/><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lickr.com/photos/dinesh_valke/" TargetMode="External"/><Relationship Id="rId4" Type="http://schemas.openxmlformats.org/officeDocument/2006/relationships/image" Target="../media/image23.jp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11.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11.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11.png"/><Relationship Id="rId5"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5.png"/><Relationship Id="rId5"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jpg"/><Relationship Id="rId4" Type="http://schemas.openxmlformats.org/officeDocument/2006/relationships/hyperlink" Target="https://pixabay.com/pt/users/natiibio-681040/?utm_source=link-attribution&amp;utm_medium=referral&amp;utm_campaign=image&amp;utm_content=2580477" TargetMode="External"/><Relationship Id="rId5" Type="http://schemas.openxmlformats.org/officeDocument/2006/relationships/hyperlink" Target="https://pixabay.com/pt/?utm_source=link-attribution&amp;utm_medium=referral&amp;utm_campaign=image&amp;utm_content=258047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ww.funcap.ce.gov.br/2008/12/23/o-legado-do-professor-francisco-jose-de-farmacias-vivas-abreu-matos/" TargetMode="External"/><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hyperlink" Target="https://pixabay.com/pt/users/mozo190-8827607/?utm_source=link-attribution&amp;utm_medium=referral&amp;utm_campaign=image&amp;utm_content=4268793" TargetMode="External"/><Relationship Id="rId5" Type="http://schemas.openxmlformats.org/officeDocument/2006/relationships/hyperlink" Target="https://pixabay.com/pt/?utm_source=link-attribution&amp;utm_medium=referral&amp;utm_campaign=image&amp;utm_content=4268793" TargetMode="External"/><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pic>
        <p:nvPicPr>
          <p:cNvPr id="31" name="Google Shape;31;p3"/>
          <p:cNvPicPr preferRelativeResize="0"/>
          <p:nvPr/>
        </p:nvPicPr>
        <p:blipFill rotWithShape="1">
          <a:blip r:embed="rId3">
            <a:alphaModFix/>
          </a:blip>
          <a:srcRect b="0" l="0" r="0" t="0"/>
          <a:stretch/>
        </p:blipFill>
        <p:spPr>
          <a:xfrm>
            <a:off x="11484875" y="6026524"/>
            <a:ext cx="533400" cy="723900"/>
          </a:xfrm>
          <a:prstGeom prst="rect">
            <a:avLst/>
          </a:prstGeom>
          <a:noFill/>
          <a:ln>
            <a:noFill/>
          </a:ln>
        </p:spPr>
      </p:pic>
      <p:pic>
        <p:nvPicPr>
          <p:cNvPr id="32" name="Google Shape;32;p3"/>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gdb989f9f47_0_29"/>
          <p:cNvGrpSpPr/>
          <p:nvPr/>
        </p:nvGrpSpPr>
        <p:grpSpPr>
          <a:xfrm flipH="1" rot="10800000">
            <a:off x="978550" y="3875313"/>
            <a:ext cx="10234899" cy="2314732"/>
            <a:chOff x="1034751" y="1748851"/>
            <a:chExt cx="10234899" cy="2524921"/>
          </a:xfrm>
        </p:grpSpPr>
        <p:grpSp>
          <p:nvGrpSpPr>
            <p:cNvPr id="150" name="Google Shape;150;gdb989f9f47_0_29"/>
            <p:cNvGrpSpPr/>
            <p:nvPr/>
          </p:nvGrpSpPr>
          <p:grpSpPr>
            <a:xfrm flipH="1" rot="10800000">
              <a:off x="2732922" y="2416508"/>
              <a:ext cx="5111357" cy="1857264"/>
              <a:chOff x="6354231" y="4131622"/>
              <a:chExt cx="5111357" cy="1857264"/>
            </a:xfrm>
          </p:grpSpPr>
          <p:pic>
            <p:nvPicPr>
              <p:cNvPr id="151" name="Google Shape;151;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52" name="Google Shape;152;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53" name="Google Shape;153;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54" name="Google Shape;154;gdb989f9f47_0_29"/>
            <p:cNvGrpSpPr/>
            <p:nvPr/>
          </p:nvGrpSpPr>
          <p:grpSpPr>
            <a:xfrm>
              <a:off x="1034751" y="1748851"/>
              <a:ext cx="10234899" cy="2524921"/>
              <a:chOff x="1034751" y="1748851"/>
              <a:chExt cx="10234899" cy="2524921"/>
            </a:xfrm>
          </p:grpSpPr>
          <p:grpSp>
            <p:nvGrpSpPr>
              <p:cNvPr id="155" name="Google Shape;155;gdb989f9f47_0_29"/>
              <p:cNvGrpSpPr/>
              <p:nvPr/>
            </p:nvGrpSpPr>
            <p:grpSpPr>
              <a:xfrm flipH="1" rot="10800000">
                <a:off x="6158293" y="2416508"/>
                <a:ext cx="5111357" cy="1857264"/>
                <a:chOff x="6354231" y="4131622"/>
                <a:chExt cx="5111357" cy="1857264"/>
              </a:xfrm>
            </p:grpSpPr>
            <p:pic>
              <p:nvPicPr>
                <p:cNvPr id="156" name="Google Shape;156;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57" name="Google Shape;157;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58" name="Google Shape;158;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59" name="Google Shape;159;gdb989f9f47_0_29"/>
              <p:cNvGrpSpPr/>
              <p:nvPr/>
            </p:nvGrpSpPr>
            <p:grpSpPr>
              <a:xfrm flipH="1" rot="10800000">
                <a:off x="1034751" y="2416508"/>
                <a:ext cx="5111357" cy="1857264"/>
                <a:chOff x="6354231" y="4131622"/>
                <a:chExt cx="5111357" cy="1857264"/>
              </a:xfrm>
            </p:grpSpPr>
            <p:pic>
              <p:nvPicPr>
                <p:cNvPr id="160" name="Google Shape;160;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61" name="Google Shape;161;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62" name="Google Shape;162;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63" name="Google Shape;163;gdb989f9f47_0_29"/>
              <p:cNvGrpSpPr/>
              <p:nvPr/>
            </p:nvGrpSpPr>
            <p:grpSpPr>
              <a:xfrm flipH="1" rot="10800000">
                <a:off x="6158293" y="1748851"/>
                <a:ext cx="5111357" cy="1857264"/>
                <a:chOff x="6354231" y="4131622"/>
                <a:chExt cx="5111357" cy="1857264"/>
              </a:xfrm>
            </p:grpSpPr>
            <p:pic>
              <p:nvPicPr>
                <p:cNvPr id="164" name="Google Shape;164;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65" name="Google Shape;165;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66" name="Google Shape;166;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67" name="Google Shape;167;gdb989f9f47_0_29"/>
              <p:cNvGrpSpPr/>
              <p:nvPr/>
            </p:nvGrpSpPr>
            <p:grpSpPr>
              <a:xfrm flipH="1" rot="10800000">
                <a:off x="1034751" y="1748851"/>
                <a:ext cx="5111357" cy="1857264"/>
                <a:chOff x="6354231" y="4131622"/>
                <a:chExt cx="5111357" cy="1857264"/>
              </a:xfrm>
            </p:grpSpPr>
            <p:pic>
              <p:nvPicPr>
                <p:cNvPr id="168" name="Google Shape;168;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69" name="Google Shape;169;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70" name="Google Shape;170;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71" name="Google Shape;171;gdb989f9f47_0_29"/>
              <p:cNvGrpSpPr/>
              <p:nvPr/>
            </p:nvGrpSpPr>
            <p:grpSpPr>
              <a:xfrm flipH="1" rot="10800000">
                <a:off x="4474636" y="1748851"/>
                <a:ext cx="5111357" cy="1857264"/>
                <a:chOff x="6354231" y="4131622"/>
                <a:chExt cx="5111357" cy="1857264"/>
              </a:xfrm>
            </p:grpSpPr>
            <p:pic>
              <p:nvPicPr>
                <p:cNvPr id="172" name="Google Shape;172;gdb989f9f47_0_29"/>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73" name="Google Shape;173;gdb989f9f47_0_29"/>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74" name="Google Shape;174;gdb989f9f47_0_29"/>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grpSp>
      <p:sp>
        <p:nvSpPr>
          <p:cNvPr id="175" name="Google Shape;175;gdb989f9f47_0_29"/>
          <p:cNvSpPr txBox="1"/>
          <p:nvPr/>
        </p:nvSpPr>
        <p:spPr>
          <a:xfrm>
            <a:off x="978550" y="2158375"/>
            <a:ext cx="10234899" cy="12155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bases científicas e organizacionais do programa a partir de plantas medicinais eficazes e seguras serviu de modelo para outros estados do Brasil,  ou seja, a utilização da mesma metodologia organizacional, cujas bases estão expressas nos princípios ditados pela OMS, mostrados a seguir:</a:t>
            </a:r>
            <a:endParaRPr b="0" i="0" sz="1600" u="none" cap="none" strike="noStrike">
              <a:solidFill>
                <a:srgbClr val="000000"/>
              </a:solidFill>
              <a:latin typeface="Arial"/>
              <a:ea typeface="Arial"/>
              <a:cs typeface="Arial"/>
              <a:sym typeface="Arial"/>
            </a:endParaRPr>
          </a:p>
        </p:txBody>
      </p:sp>
      <p:sp>
        <p:nvSpPr>
          <p:cNvPr id="176" name="Google Shape;176;gdb989f9f47_0_29"/>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sp>
        <p:nvSpPr>
          <p:cNvPr id="177" name="Google Shape;177;gdb989f9f47_0_29"/>
          <p:cNvSpPr txBox="1"/>
          <p:nvPr/>
        </p:nvSpPr>
        <p:spPr>
          <a:xfrm>
            <a:off x="1309319" y="4245367"/>
            <a:ext cx="9542630" cy="17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pt-BR" sz="1400" u="none" cap="none" strike="noStrike">
                <a:solidFill>
                  <a:schemeClr val="lt1"/>
                </a:solidFill>
                <a:latin typeface="Helvetica Neue"/>
                <a:ea typeface="Helvetica Neue"/>
                <a:cs typeface="Helvetica Neue"/>
                <a:sym typeface="Helvetica Neue"/>
              </a:rPr>
              <a:t>“Quando se avalia a eficácia de uma erva, existe um consenso de que o conjunto de </a:t>
            </a:r>
            <a:endParaRPr/>
          </a:p>
          <a:p>
            <a:pPr indent="0" lvl="0" marL="0" marR="0" rtl="0" algn="l">
              <a:lnSpc>
                <a:spcPct val="150000"/>
              </a:lnSpc>
              <a:spcBef>
                <a:spcPts val="0"/>
              </a:spcBef>
              <a:spcAft>
                <a:spcPts val="0"/>
              </a:spcAft>
              <a:buClr>
                <a:srgbClr val="000000"/>
              </a:buClr>
              <a:buSzPts val="1400"/>
              <a:buFont typeface="Arial"/>
              <a:buNone/>
            </a:pPr>
            <a:r>
              <a:rPr b="1" i="0" lang="pt-BR" sz="1400" u="none" cap="none" strike="noStrike">
                <a:solidFill>
                  <a:schemeClr val="lt1"/>
                </a:solidFill>
                <a:latin typeface="Helvetica Neue"/>
                <a:ea typeface="Helvetica Neue"/>
                <a:cs typeface="Helvetica Neue"/>
                <a:sym typeface="Helvetica Neue"/>
              </a:rPr>
              <a:t>princípios ativos da planta apresenta os melhores resultados, já que a fórmula original da planta “in natura” contém um fitocomplexo que apresenta efeitos balanceadores e sinérgicos entre si, diferente de se trabalhar com um só princípio ativo isolado. Indubitavelmente isolar cada um dos princípios ativos de uma planta </a:t>
            </a:r>
            <a:endParaRPr/>
          </a:p>
          <a:p>
            <a:pPr indent="0" lvl="0" marL="0" marR="0" rtl="0" algn="l">
              <a:lnSpc>
                <a:spcPct val="150000"/>
              </a:lnSpc>
              <a:spcBef>
                <a:spcPts val="0"/>
              </a:spcBef>
              <a:spcAft>
                <a:spcPts val="0"/>
              </a:spcAft>
              <a:buClr>
                <a:srgbClr val="000000"/>
              </a:buClr>
              <a:buSzPts val="1400"/>
              <a:buFont typeface="Arial"/>
              <a:buNone/>
            </a:pPr>
            <a:r>
              <a:rPr b="1" i="0" lang="pt-BR" sz="1400" u="none" cap="none" strike="noStrike">
                <a:solidFill>
                  <a:schemeClr val="lt1"/>
                </a:solidFill>
                <a:latin typeface="Helvetica Neue"/>
                <a:ea typeface="Helvetica Neue"/>
                <a:cs typeface="Helvetica Neue"/>
                <a:sym typeface="Helvetica Neue"/>
              </a:rPr>
              <a:t>é muito oneroso e quase impossível em alguns casos”. (OMS, 1998).</a:t>
            </a:r>
            <a:endParaRPr b="1" i="0" sz="1400" u="none" cap="none" strike="noStrike">
              <a:solidFill>
                <a:schemeClr val="lt1"/>
              </a:solidFill>
              <a:latin typeface="Helvetica Neue"/>
              <a:ea typeface="Helvetica Neue"/>
              <a:cs typeface="Helvetica Neue"/>
              <a:sym typeface="Helvetica Neue"/>
            </a:endParaRPr>
          </a:p>
        </p:txBody>
      </p:sp>
      <p:pic>
        <p:nvPicPr>
          <p:cNvPr id="178" name="Google Shape;178;gdb989f9f47_0_29"/>
          <p:cNvPicPr preferRelativeResize="0"/>
          <p:nvPr/>
        </p:nvPicPr>
        <p:blipFill rotWithShape="1">
          <a:blip r:embed="rId4">
            <a:alphaModFix/>
          </a:blip>
          <a:srcRect b="0" l="0" r="0" t="0"/>
          <a:stretch/>
        </p:blipFill>
        <p:spPr>
          <a:xfrm>
            <a:off x="9680768" y="3316209"/>
            <a:ext cx="1171181" cy="11711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gdb989f9f47_0_53"/>
          <p:cNvGrpSpPr/>
          <p:nvPr/>
        </p:nvGrpSpPr>
        <p:grpSpPr>
          <a:xfrm flipH="1" rot="10800000">
            <a:off x="978550" y="3875313"/>
            <a:ext cx="10234899" cy="2314732"/>
            <a:chOff x="1034751" y="1748851"/>
            <a:chExt cx="10234899" cy="2524921"/>
          </a:xfrm>
        </p:grpSpPr>
        <p:grpSp>
          <p:nvGrpSpPr>
            <p:cNvPr id="185" name="Google Shape;185;gdb989f9f47_0_53"/>
            <p:cNvGrpSpPr/>
            <p:nvPr/>
          </p:nvGrpSpPr>
          <p:grpSpPr>
            <a:xfrm flipH="1" rot="10800000">
              <a:off x="2732922" y="2416508"/>
              <a:ext cx="5111357" cy="1857264"/>
              <a:chOff x="6354231" y="4131622"/>
              <a:chExt cx="5111357" cy="1857264"/>
            </a:xfrm>
          </p:grpSpPr>
          <p:pic>
            <p:nvPicPr>
              <p:cNvPr id="186" name="Google Shape;186;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87" name="Google Shape;187;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88" name="Google Shape;188;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89" name="Google Shape;189;gdb989f9f47_0_53"/>
            <p:cNvGrpSpPr/>
            <p:nvPr/>
          </p:nvGrpSpPr>
          <p:grpSpPr>
            <a:xfrm>
              <a:off x="1034751" y="1748851"/>
              <a:ext cx="10234899" cy="2524921"/>
              <a:chOff x="1034751" y="1748851"/>
              <a:chExt cx="10234899" cy="2524921"/>
            </a:xfrm>
          </p:grpSpPr>
          <p:grpSp>
            <p:nvGrpSpPr>
              <p:cNvPr id="190" name="Google Shape;190;gdb989f9f47_0_53"/>
              <p:cNvGrpSpPr/>
              <p:nvPr/>
            </p:nvGrpSpPr>
            <p:grpSpPr>
              <a:xfrm flipH="1" rot="10800000">
                <a:off x="6158293" y="2416508"/>
                <a:ext cx="5111357" cy="1857264"/>
                <a:chOff x="6354231" y="4131622"/>
                <a:chExt cx="5111357" cy="1857264"/>
              </a:xfrm>
            </p:grpSpPr>
            <p:pic>
              <p:nvPicPr>
                <p:cNvPr id="191" name="Google Shape;191;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92" name="Google Shape;192;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93" name="Google Shape;193;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94" name="Google Shape;194;gdb989f9f47_0_53"/>
              <p:cNvGrpSpPr/>
              <p:nvPr/>
            </p:nvGrpSpPr>
            <p:grpSpPr>
              <a:xfrm flipH="1" rot="10800000">
                <a:off x="1034751" y="2416508"/>
                <a:ext cx="5111357" cy="1857264"/>
                <a:chOff x="6354231" y="4131622"/>
                <a:chExt cx="5111357" cy="1857264"/>
              </a:xfrm>
            </p:grpSpPr>
            <p:pic>
              <p:nvPicPr>
                <p:cNvPr id="195" name="Google Shape;195;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196" name="Google Shape;196;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197" name="Google Shape;197;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198" name="Google Shape;198;gdb989f9f47_0_53"/>
              <p:cNvGrpSpPr/>
              <p:nvPr/>
            </p:nvGrpSpPr>
            <p:grpSpPr>
              <a:xfrm flipH="1" rot="10800000">
                <a:off x="6158293" y="1748851"/>
                <a:ext cx="5111357" cy="1857264"/>
                <a:chOff x="6354231" y="4131622"/>
                <a:chExt cx="5111357" cy="1857264"/>
              </a:xfrm>
            </p:grpSpPr>
            <p:pic>
              <p:nvPicPr>
                <p:cNvPr id="199" name="Google Shape;199;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00" name="Google Shape;200;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01" name="Google Shape;201;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02" name="Google Shape;202;gdb989f9f47_0_53"/>
              <p:cNvGrpSpPr/>
              <p:nvPr/>
            </p:nvGrpSpPr>
            <p:grpSpPr>
              <a:xfrm flipH="1" rot="10800000">
                <a:off x="1034751" y="1748851"/>
                <a:ext cx="5111357" cy="1857264"/>
                <a:chOff x="6354231" y="4131622"/>
                <a:chExt cx="5111357" cy="1857264"/>
              </a:xfrm>
            </p:grpSpPr>
            <p:pic>
              <p:nvPicPr>
                <p:cNvPr id="203" name="Google Shape;203;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04" name="Google Shape;204;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05" name="Google Shape;205;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06" name="Google Shape;206;gdb989f9f47_0_53"/>
              <p:cNvGrpSpPr/>
              <p:nvPr/>
            </p:nvGrpSpPr>
            <p:grpSpPr>
              <a:xfrm flipH="1" rot="10800000">
                <a:off x="4474636" y="1748851"/>
                <a:ext cx="5111357" cy="1857264"/>
                <a:chOff x="6354231" y="4131622"/>
                <a:chExt cx="5111357" cy="1857264"/>
              </a:xfrm>
            </p:grpSpPr>
            <p:pic>
              <p:nvPicPr>
                <p:cNvPr id="207" name="Google Shape;207;gdb989f9f47_0_53"/>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08" name="Google Shape;208;gdb989f9f47_0_53"/>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09" name="Google Shape;209;gdb989f9f47_0_53"/>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grpSp>
      <p:pic>
        <p:nvPicPr>
          <p:cNvPr id="210" name="Google Shape;210;gdb989f9f47_0_53"/>
          <p:cNvPicPr preferRelativeResize="0"/>
          <p:nvPr/>
        </p:nvPicPr>
        <p:blipFill rotWithShape="1">
          <a:blip r:embed="rId4">
            <a:alphaModFix/>
          </a:blip>
          <a:srcRect b="0" l="0" r="0" t="0"/>
          <a:stretch/>
        </p:blipFill>
        <p:spPr>
          <a:xfrm>
            <a:off x="9680768" y="3384685"/>
            <a:ext cx="1171181" cy="1171181"/>
          </a:xfrm>
          <a:prstGeom prst="rect">
            <a:avLst/>
          </a:prstGeom>
          <a:noFill/>
          <a:ln>
            <a:noFill/>
          </a:ln>
        </p:spPr>
      </p:pic>
      <p:sp>
        <p:nvSpPr>
          <p:cNvPr id="211" name="Google Shape;211;gdb989f9f47_0_53"/>
          <p:cNvSpPr txBox="1"/>
          <p:nvPr/>
        </p:nvSpPr>
        <p:spPr>
          <a:xfrm>
            <a:off x="830999" y="2135115"/>
            <a:ext cx="10515599" cy="129388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sentido, verificou-se que, nas últimas décadas, vários estados e municípios brasileiros vêm realizando a implantação de Farmácias Vivas na atenção primária à saúde, com o objetivo de suprir carências medicamentosas de suas comunidades e melhorar a qualidade de vida dos envolvidos. </a:t>
            </a:r>
            <a:endParaRPr b="0" i="0" sz="1600" u="none" cap="none" strike="noStrike">
              <a:solidFill>
                <a:schemeClr val="dk1"/>
              </a:solidFill>
              <a:latin typeface="Helvetica Neue"/>
              <a:ea typeface="Helvetica Neue"/>
              <a:cs typeface="Helvetica Neue"/>
              <a:sym typeface="Helvetica Neue"/>
            </a:endParaRPr>
          </a:p>
        </p:txBody>
      </p:sp>
      <p:sp>
        <p:nvSpPr>
          <p:cNvPr id="212" name="Google Shape;212;gdb989f9f47_0_53"/>
          <p:cNvSpPr txBox="1"/>
          <p:nvPr/>
        </p:nvSpPr>
        <p:spPr>
          <a:xfrm>
            <a:off x="1345258" y="4726640"/>
            <a:ext cx="8921100" cy="1292631"/>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Deste modo incorporou-se  no  país  o  conceito  de  Farmácia  Viva, um programa genuinamente brasileiro,  que se destina  a  utilização  de plantas  medicinais e fitoterápicos  de  forma  a  garantir  sua  utilização  correta.</a:t>
            </a:r>
            <a:endParaRPr b="0" i="0" sz="1600" u="none" cap="none" strike="noStrike">
              <a:solidFill>
                <a:schemeClr val="dk1"/>
              </a:solidFill>
              <a:latin typeface="Helvetica Neue"/>
              <a:ea typeface="Helvetica Neue"/>
              <a:cs typeface="Helvetica Neue"/>
              <a:sym typeface="Helvetica Neue"/>
            </a:endParaRPr>
          </a:p>
        </p:txBody>
      </p:sp>
      <p:sp>
        <p:nvSpPr>
          <p:cNvPr id="213" name="Google Shape;213;gdb989f9f47_0_53"/>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nvSpPr>
        <p:spPr>
          <a:xfrm>
            <a:off x="685800" y="2589272"/>
            <a:ext cx="5150870"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Após várias Farmácias Vivas implantadas com resultados exitosos, surgiu a necessidade de se tornar essa atividade oficial, pois a sua adoção resguardaria as autoridades sanitárias quanto à correção do programa instalado, permitindo, assim, distingui-lo de outros mais comuns, geralmente organizados a partir de bases empíricas, pela simples incorporação do receituário caseiro, sem nenhuma avaliação prévia das reais propriedades das plantas.</a:t>
            </a:r>
            <a:endParaRPr b="0" i="0" sz="1600" u="none" cap="none" strike="noStrike">
              <a:solidFill>
                <a:schemeClr val="dk1"/>
              </a:solidFill>
              <a:latin typeface="Helvetica Neue"/>
              <a:ea typeface="Helvetica Neue"/>
              <a:cs typeface="Helvetica Neue"/>
              <a:sym typeface="Helvetica Neue"/>
            </a:endParaRPr>
          </a:p>
        </p:txBody>
      </p:sp>
      <p:pic>
        <p:nvPicPr>
          <p:cNvPr id="220" name="Google Shape;220;p28"/>
          <p:cNvPicPr preferRelativeResize="0"/>
          <p:nvPr/>
        </p:nvPicPr>
        <p:blipFill rotWithShape="1">
          <a:blip r:embed="rId3">
            <a:alphaModFix/>
          </a:blip>
          <a:srcRect b="0" l="0" r="0" t="0"/>
          <a:stretch/>
        </p:blipFill>
        <p:spPr>
          <a:xfrm>
            <a:off x="6505672" y="2738882"/>
            <a:ext cx="4161869" cy="3121427"/>
          </a:xfrm>
          <a:prstGeom prst="rect">
            <a:avLst/>
          </a:prstGeom>
          <a:noFill/>
          <a:ln>
            <a:noFill/>
          </a:ln>
        </p:spPr>
      </p:pic>
      <p:sp>
        <p:nvSpPr>
          <p:cNvPr id="221" name="Google Shape;221;p28"/>
          <p:cNvSpPr txBox="1"/>
          <p:nvPr/>
        </p:nvSpPr>
        <p:spPr>
          <a:xfrm>
            <a:off x="6505672" y="5860309"/>
            <a:ext cx="4161869"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Aroeira da praia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none" cap="none" strike="noStrike">
                <a:solidFill>
                  <a:srgbClr val="191B26"/>
                </a:solidFill>
                <a:uFill>
                  <a:noFill/>
                </a:uFill>
                <a:latin typeface="Helvetica Neue"/>
                <a:ea typeface="Helvetica Neue"/>
                <a:cs typeface="Helvetica Neue"/>
                <a:sym typeface="Helvetica Neue"/>
                <a:hlinkClick r:id="rId4">
                  <a:extLst>
                    <a:ext uri="{A12FA001-AC4F-418D-AE19-62706E023703}">
                      <ahyp:hlinkClr val="tx"/>
                    </a:ext>
                  </a:extLst>
                </a:hlinkClick>
              </a:rPr>
              <a:t>Dinesh Valke /Flickr</a:t>
            </a:r>
            <a:endParaRPr b="0" i="0" sz="1500" u="sng" cap="none" strike="noStrike">
              <a:solidFill>
                <a:srgbClr val="006DAC"/>
              </a:solidFill>
              <a:highlight>
                <a:srgbClr val="F3F5F6"/>
              </a:highlight>
              <a:latin typeface="Helvetica Neue"/>
              <a:ea typeface="Helvetica Neue"/>
              <a:cs typeface="Helvetica Neue"/>
              <a:sym typeface="Helvetica Neue"/>
              <a:hlinkClick r:id="rId5">
                <a:extLst>
                  <a:ext uri="{A12FA001-AC4F-418D-AE19-62706E023703}">
                    <ahyp:hlinkClr val="tx"/>
                  </a:ext>
                </a:extLst>
              </a:hlinkClick>
            </a:endParaRPr>
          </a:p>
          <a:p>
            <a:pPr indent="0" lvl="0" marL="508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91B26"/>
              </a:solidFill>
              <a:latin typeface="Helvetica Neue"/>
              <a:ea typeface="Helvetica Neue"/>
              <a:cs typeface="Helvetica Neue"/>
              <a:sym typeface="Helvetica Neue"/>
            </a:endParaRPr>
          </a:p>
        </p:txBody>
      </p:sp>
      <p:sp>
        <p:nvSpPr>
          <p:cNvPr id="222" name="Google Shape;222;p28"/>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pic>
        <p:nvPicPr>
          <p:cNvPr id="223" name="Google Shape;223;p28"/>
          <p:cNvPicPr preferRelativeResize="0"/>
          <p:nvPr/>
        </p:nvPicPr>
        <p:blipFill rotWithShape="1">
          <a:blip r:embed="rId6">
            <a:alphaModFix/>
          </a:blip>
          <a:srcRect b="0" l="0" r="0" t="0"/>
          <a:stretch/>
        </p:blipFill>
        <p:spPr>
          <a:xfrm>
            <a:off x="10817432" y="5341198"/>
            <a:ext cx="519111" cy="5191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txBox="1"/>
          <p:nvPr/>
        </p:nvSpPr>
        <p:spPr>
          <a:xfrm>
            <a:off x="661840" y="1891945"/>
            <a:ext cx="5434160"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resposta a vários movimentos sociais, foi instituída a Política Nacional de Plantas Medicinais e Fitoterápicos (BRASIL, 2006a), que constitui parte essencial das políticas públicas de saúde, meio ambiente, desenvolvimento econômico e social, atuando como um dos elementos fundamentais de transversalidade na implementação de ações capazes de promover melhorias na qualidade de vida da população.</a:t>
            </a:r>
            <a:endParaRPr b="0" i="0" sz="1600" u="none" cap="none" strike="noStrike">
              <a:solidFill>
                <a:schemeClr val="dk1"/>
              </a:solidFill>
              <a:latin typeface="Helvetica Neue"/>
              <a:ea typeface="Helvetica Neue"/>
              <a:cs typeface="Helvetica Neue"/>
              <a:sym typeface="Helvetica Neue"/>
            </a:endParaRPr>
          </a:p>
        </p:txBody>
      </p:sp>
      <p:pic>
        <p:nvPicPr>
          <p:cNvPr id="230" name="Google Shape;230;p9"/>
          <p:cNvPicPr preferRelativeResize="0"/>
          <p:nvPr/>
        </p:nvPicPr>
        <p:blipFill rotWithShape="1">
          <a:blip r:embed="rId4">
            <a:alphaModFix/>
          </a:blip>
          <a:srcRect b="0" l="0" r="0" t="0"/>
          <a:stretch/>
        </p:blipFill>
        <p:spPr>
          <a:xfrm>
            <a:off x="7310963" y="1766298"/>
            <a:ext cx="3413725" cy="3918727"/>
          </a:xfrm>
          <a:prstGeom prst="rect">
            <a:avLst/>
          </a:prstGeom>
          <a:noFill/>
          <a:ln>
            <a:noFill/>
          </a:ln>
        </p:spPr>
      </p:pic>
      <p:sp>
        <p:nvSpPr>
          <p:cNvPr id="231" name="Google Shape;231;p9"/>
          <p:cNvSpPr txBox="1"/>
          <p:nvPr/>
        </p:nvSpPr>
        <p:spPr>
          <a:xfrm>
            <a:off x="7365300" y="5685026"/>
            <a:ext cx="3305048"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Política e Programa Nacional </a:t>
            </a:r>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de Plantas Medicinais e Fitoterápicos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2016</a:t>
            </a:r>
            <a:endParaRPr b="0" i="0" sz="1200" u="none" cap="none" strike="noStrike">
              <a:solidFill>
                <a:srgbClr val="000000"/>
              </a:solidFill>
              <a:latin typeface="Helvetica Neue"/>
              <a:ea typeface="Helvetica Neue"/>
              <a:cs typeface="Helvetica Neue"/>
              <a:sym typeface="Helvetica Neue"/>
            </a:endParaRPr>
          </a:p>
        </p:txBody>
      </p:sp>
      <p:sp>
        <p:nvSpPr>
          <p:cNvPr id="232" name="Google Shape;232;p9"/>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pic>
        <p:nvPicPr>
          <p:cNvPr id="233" name="Google Shape;233;p9"/>
          <p:cNvPicPr preferRelativeResize="0"/>
          <p:nvPr/>
        </p:nvPicPr>
        <p:blipFill rotWithShape="1">
          <a:blip r:embed="rId5">
            <a:alphaModFix/>
          </a:blip>
          <a:srcRect b="0" l="0" r="0" t="0"/>
          <a:stretch/>
        </p:blipFill>
        <p:spPr>
          <a:xfrm>
            <a:off x="10779026" y="4574731"/>
            <a:ext cx="519111" cy="519111"/>
          </a:xfrm>
          <a:prstGeom prst="rect">
            <a:avLst/>
          </a:prstGeom>
          <a:noFill/>
          <a:ln>
            <a:noFill/>
          </a:ln>
        </p:spPr>
      </p:pic>
      <p:pic>
        <p:nvPicPr>
          <p:cNvPr id="234" name="Google Shape;234;p9">
            <a:hlinkClick r:id="rId6"/>
          </p:cNvPr>
          <p:cNvPicPr preferRelativeResize="0"/>
          <p:nvPr/>
        </p:nvPicPr>
        <p:blipFill rotWithShape="1">
          <a:blip r:embed="rId7">
            <a:alphaModFix/>
          </a:blip>
          <a:srcRect b="0" l="0" r="0" t="0"/>
          <a:stretch/>
        </p:blipFill>
        <p:spPr>
          <a:xfrm>
            <a:off x="10779026" y="5165914"/>
            <a:ext cx="519111" cy="5191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gdb989f9f47_0_72"/>
          <p:cNvGrpSpPr/>
          <p:nvPr/>
        </p:nvGrpSpPr>
        <p:grpSpPr>
          <a:xfrm flipH="1" rot="10800000">
            <a:off x="2776710" y="3880599"/>
            <a:ext cx="8671272" cy="1961101"/>
            <a:chOff x="1034751" y="1748851"/>
            <a:chExt cx="10234899" cy="2524921"/>
          </a:xfrm>
        </p:grpSpPr>
        <p:grpSp>
          <p:nvGrpSpPr>
            <p:cNvPr id="241" name="Google Shape;241;gdb989f9f47_0_72"/>
            <p:cNvGrpSpPr/>
            <p:nvPr/>
          </p:nvGrpSpPr>
          <p:grpSpPr>
            <a:xfrm flipH="1" rot="10800000">
              <a:off x="2732922" y="2416508"/>
              <a:ext cx="5111357" cy="1857264"/>
              <a:chOff x="6354231" y="4131622"/>
              <a:chExt cx="5111357" cy="1857264"/>
            </a:xfrm>
          </p:grpSpPr>
          <p:pic>
            <p:nvPicPr>
              <p:cNvPr id="242" name="Google Shape;242;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43" name="Google Shape;243;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44" name="Google Shape;244;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45" name="Google Shape;245;gdb989f9f47_0_72"/>
            <p:cNvGrpSpPr/>
            <p:nvPr/>
          </p:nvGrpSpPr>
          <p:grpSpPr>
            <a:xfrm>
              <a:off x="1034751" y="1748851"/>
              <a:ext cx="10234899" cy="2524921"/>
              <a:chOff x="1034751" y="1748851"/>
              <a:chExt cx="10234899" cy="2524921"/>
            </a:xfrm>
          </p:grpSpPr>
          <p:grpSp>
            <p:nvGrpSpPr>
              <p:cNvPr id="246" name="Google Shape;246;gdb989f9f47_0_72"/>
              <p:cNvGrpSpPr/>
              <p:nvPr/>
            </p:nvGrpSpPr>
            <p:grpSpPr>
              <a:xfrm flipH="1" rot="10800000">
                <a:off x="6158293" y="2416508"/>
                <a:ext cx="5111357" cy="1857264"/>
                <a:chOff x="6354231" y="4131622"/>
                <a:chExt cx="5111357" cy="1857264"/>
              </a:xfrm>
            </p:grpSpPr>
            <p:pic>
              <p:nvPicPr>
                <p:cNvPr id="247" name="Google Shape;247;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48" name="Google Shape;248;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49" name="Google Shape;249;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50" name="Google Shape;250;gdb989f9f47_0_72"/>
              <p:cNvGrpSpPr/>
              <p:nvPr/>
            </p:nvGrpSpPr>
            <p:grpSpPr>
              <a:xfrm flipH="1" rot="10800000">
                <a:off x="1034751" y="2416508"/>
                <a:ext cx="5111357" cy="1857264"/>
                <a:chOff x="6354231" y="4131622"/>
                <a:chExt cx="5111357" cy="1857264"/>
              </a:xfrm>
            </p:grpSpPr>
            <p:pic>
              <p:nvPicPr>
                <p:cNvPr id="251" name="Google Shape;251;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52" name="Google Shape;252;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53" name="Google Shape;253;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54" name="Google Shape;254;gdb989f9f47_0_72"/>
              <p:cNvGrpSpPr/>
              <p:nvPr/>
            </p:nvGrpSpPr>
            <p:grpSpPr>
              <a:xfrm flipH="1" rot="10800000">
                <a:off x="6158293" y="1748851"/>
                <a:ext cx="5111357" cy="1857264"/>
                <a:chOff x="6354231" y="4131622"/>
                <a:chExt cx="5111357" cy="1857264"/>
              </a:xfrm>
            </p:grpSpPr>
            <p:pic>
              <p:nvPicPr>
                <p:cNvPr id="255" name="Google Shape;255;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56" name="Google Shape;256;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57" name="Google Shape;257;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58" name="Google Shape;258;gdb989f9f47_0_72"/>
              <p:cNvGrpSpPr/>
              <p:nvPr/>
            </p:nvGrpSpPr>
            <p:grpSpPr>
              <a:xfrm flipH="1" rot="10800000">
                <a:off x="1034751" y="1748851"/>
                <a:ext cx="5111357" cy="1857264"/>
                <a:chOff x="6354231" y="4131622"/>
                <a:chExt cx="5111357" cy="1857264"/>
              </a:xfrm>
            </p:grpSpPr>
            <p:pic>
              <p:nvPicPr>
                <p:cNvPr id="259" name="Google Shape;259;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60" name="Google Shape;260;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61" name="Google Shape;261;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62" name="Google Shape;262;gdb989f9f47_0_72"/>
              <p:cNvGrpSpPr/>
              <p:nvPr/>
            </p:nvGrpSpPr>
            <p:grpSpPr>
              <a:xfrm flipH="1" rot="10800000">
                <a:off x="4474636" y="1748851"/>
                <a:ext cx="5111357" cy="1857264"/>
                <a:chOff x="6354231" y="4131622"/>
                <a:chExt cx="5111357" cy="1857264"/>
              </a:xfrm>
            </p:grpSpPr>
            <p:pic>
              <p:nvPicPr>
                <p:cNvPr id="263" name="Google Shape;263;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64" name="Google Shape;264;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65" name="Google Shape;265;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grpSp>
      <p:grpSp>
        <p:nvGrpSpPr>
          <p:cNvPr id="266" name="Google Shape;266;gdb989f9f47_0_72"/>
          <p:cNvGrpSpPr/>
          <p:nvPr/>
        </p:nvGrpSpPr>
        <p:grpSpPr>
          <a:xfrm flipH="1" rot="10800000">
            <a:off x="2776710" y="4228942"/>
            <a:ext cx="8671272" cy="1961101"/>
            <a:chOff x="1034751" y="1748851"/>
            <a:chExt cx="10234899" cy="2524921"/>
          </a:xfrm>
        </p:grpSpPr>
        <p:grpSp>
          <p:nvGrpSpPr>
            <p:cNvPr id="267" name="Google Shape;267;gdb989f9f47_0_72"/>
            <p:cNvGrpSpPr/>
            <p:nvPr/>
          </p:nvGrpSpPr>
          <p:grpSpPr>
            <a:xfrm flipH="1" rot="10800000">
              <a:off x="2732922" y="2416508"/>
              <a:ext cx="5111357" cy="1857264"/>
              <a:chOff x="6354231" y="4131622"/>
              <a:chExt cx="5111357" cy="1857264"/>
            </a:xfrm>
          </p:grpSpPr>
          <p:pic>
            <p:nvPicPr>
              <p:cNvPr id="268" name="Google Shape;268;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69" name="Google Shape;269;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70" name="Google Shape;270;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71" name="Google Shape;271;gdb989f9f47_0_72"/>
            <p:cNvGrpSpPr/>
            <p:nvPr/>
          </p:nvGrpSpPr>
          <p:grpSpPr>
            <a:xfrm>
              <a:off x="1034751" y="1748851"/>
              <a:ext cx="10234899" cy="2524921"/>
              <a:chOff x="1034751" y="1748851"/>
              <a:chExt cx="10234899" cy="2524921"/>
            </a:xfrm>
          </p:grpSpPr>
          <p:grpSp>
            <p:nvGrpSpPr>
              <p:cNvPr id="272" name="Google Shape;272;gdb989f9f47_0_72"/>
              <p:cNvGrpSpPr/>
              <p:nvPr/>
            </p:nvGrpSpPr>
            <p:grpSpPr>
              <a:xfrm flipH="1" rot="10800000">
                <a:off x="6158293" y="2416508"/>
                <a:ext cx="5111357" cy="1857264"/>
                <a:chOff x="6354231" y="4131622"/>
                <a:chExt cx="5111357" cy="1857264"/>
              </a:xfrm>
            </p:grpSpPr>
            <p:pic>
              <p:nvPicPr>
                <p:cNvPr id="273" name="Google Shape;273;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74" name="Google Shape;274;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75" name="Google Shape;275;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76" name="Google Shape;276;gdb989f9f47_0_72"/>
              <p:cNvGrpSpPr/>
              <p:nvPr/>
            </p:nvGrpSpPr>
            <p:grpSpPr>
              <a:xfrm flipH="1" rot="10800000">
                <a:off x="1034751" y="2416508"/>
                <a:ext cx="5111357" cy="1857264"/>
                <a:chOff x="6354231" y="4131622"/>
                <a:chExt cx="5111357" cy="1857264"/>
              </a:xfrm>
            </p:grpSpPr>
            <p:pic>
              <p:nvPicPr>
                <p:cNvPr id="277" name="Google Shape;277;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78" name="Google Shape;278;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79" name="Google Shape;279;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80" name="Google Shape;280;gdb989f9f47_0_72"/>
              <p:cNvGrpSpPr/>
              <p:nvPr/>
            </p:nvGrpSpPr>
            <p:grpSpPr>
              <a:xfrm flipH="1" rot="10800000">
                <a:off x="6158293" y="1748851"/>
                <a:ext cx="5111357" cy="1857264"/>
                <a:chOff x="6354231" y="4131622"/>
                <a:chExt cx="5111357" cy="1857264"/>
              </a:xfrm>
            </p:grpSpPr>
            <p:pic>
              <p:nvPicPr>
                <p:cNvPr id="281" name="Google Shape;281;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82" name="Google Shape;282;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83" name="Google Shape;283;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84" name="Google Shape;284;gdb989f9f47_0_72"/>
              <p:cNvGrpSpPr/>
              <p:nvPr/>
            </p:nvGrpSpPr>
            <p:grpSpPr>
              <a:xfrm flipH="1" rot="10800000">
                <a:off x="1034751" y="1748851"/>
                <a:ext cx="5111357" cy="1857264"/>
                <a:chOff x="6354231" y="4131622"/>
                <a:chExt cx="5111357" cy="1857264"/>
              </a:xfrm>
            </p:grpSpPr>
            <p:pic>
              <p:nvPicPr>
                <p:cNvPr id="285" name="Google Shape;285;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86" name="Google Shape;286;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87" name="Google Shape;287;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nvGrpSpPr>
              <p:cNvPr id="288" name="Google Shape;288;gdb989f9f47_0_72"/>
              <p:cNvGrpSpPr/>
              <p:nvPr/>
            </p:nvGrpSpPr>
            <p:grpSpPr>
              <a:xfrm flipH="1" rot="10800000">
                <a:off x="4474636" y="1748851"/>
                <a:ext cx="5111357" cy="1857264"/>
                <a:chOff x="6354231" y="4131622"/>
                <a:chExt cx="5111357" cy="1857264"/>
              </a:xfrm>
            </p:grpSpPr>
            <p:pic>
              <p:nvPicPr>
                <p:cNvPr id="289" name="Google Shape;289;gdb989f9f47_0_7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290" name="Google Shape;290;gdb989f9f47_0_7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291" name="Google Shape;291;gdb989f9f47_0_7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grpSp>
      </p:grpSp>
      <p:sp>
        <p:nvSpPr>
          <p:cNvPr id="292" name="Google Shape;292;gdb989f9f47_0_72"/>
          <p:cNvSpPr txBox="1"/>
          <p:nvPr/>
        </p:nvSpPr>
        <p:spPr>
          <a:xfrm>
            <a:off x="685800" y="1706633"/>
            <a:ext cx="10865376" cy="1837109"/>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Essa política estabelece diretrizes e linhas prioritárias para o desenvolvimento de ações, pelos diversos parceiros, em torno de finalidades comuns. Os objetivos são voltados à garantia do acesso seguro e ao uso racional de plantas medicinais e de fitoterápicos; ao desenvolvimento de tecnologias e inovações; ao fortalecimento das cadeias e dos arranjos produtivos; ao uso sustentável da biodiversidade brasileira e ao desenvolvimento do complexo produtivo da saúde. (BRASIL, 2006)</a:t>
            </a:r>
            <a:endParaRPr b="0" i="0" sz="1600" u="none" cap="none" strike="noStrike">
              <a:solidFill>
                <a:schemeClr val="dk1"/>
              </a:solidFill>
              <a:latin typeface="Helvetica Neue"/>
              <a:ea typeface="Helvetica Neue"/>
              <a:cs typeface="Helvetica Neue"/>
              <a:sym typeface="Helvetica Neue"/>
            </a:endParaRPr>
          </a:p>
        </p:txBody>
      </p:sp>
      <p:sp>
        <p:nvSpPr>
          <p:cNvPr id="293" name="Google Shape;293;gdb989f9f47_0_72"/>
          <p:cNvSpPr txBox="1"/>
          <p:nvPr/>
        </p:nvSpPr>
        <p:spPr>
          <a:xfrm>
            <a:off x="3005960" y="4149187"/>
            <a:ext cx="8184554" cy="19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b="1" i="0" lang="pt-BR" sz="1600" u="none" cap="none" strike="noStrike">
                <a:solidFill>
                  <a:schemeClr val="lt1"/>
                </a:solidFill>
                <a:latin typeface="Helvetica Neue"/>
                <a:ea typeface="Helvetica Neue"/>
                <a:cs typeface="Helvetica Neue"/>
                <a:sym typeface="Helvetica Neue"/>
              </a:rPr>
              <a:t>Etapa 2 - Unidade 1</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chemeClr val="dk1"/>
              </a:buClr>
              <a:buSzPts val="1100"/>
              <a:buFont typeface="Arial"/>
              <a:buNone/>
            </a:pPr>
            <a:r>
              <a:rPr b="1" i="0" lang="pt-BR" sz="1600" u="none" cap="none" strike="noStrike">
                <a:solidFill>
                  <a:schemeClr val="lt1"/>
                </a:solidFill>
                <a:latin typeface="Helvetica Neue"/>
                <a:ea typeface="Helvetica Neue"/>
                <a:cs typeface="Helvetica Neue"/>
                <a:sym typeface="Helvetica Neue"/>
              </a:rPr>
              <a:t>Aula 1.2. Introdução aos Estudos das Plantas Medicinais e </a:t>
            </a:r>
            <a:endParaRPr/>
          </a:p>
          <a:p>
            <a:pPr indent="0" lvl="0" marL="0" marR="0" rtl="0" algn="l">
              <a:lnSpc>
                <a:spcPct val="150000"/>
              </a:lnSpc>
              <a:spcBef>
                <a:spcPts val="0"/>
              </a:spcBef>
              <a:spcAft>
                <a:spcPts val="0"/>
              </a:spcAft>
              <a:buClr>
                <a:schemeClr val="dk1"/>
              </a:buClr>
              <a:buSzPts val="1100"/>
              <a:buFont typeface="Arial"/>
              <a:buNone/>
            </a:pPr>
            <a:r>
              <a:rPr b="1" i="0" lang="pt-BR" sz="1600" u="none" cap="none" strike="noStrike">
                <a:solidFill>
                  <a:schemeClr val="lt1"/>
                </a:solidFill>
                <a:latin typeface="Helvetica Neue"/>
                <a:ea typeface="Helvetica Neue"/>
                <a:cs typeface="Helvetica Neue"/>
                <a:sym typeface="Helvetica Neue"/>
              </a:rPr>
              <a:t>Fitoterápicos - Conceitos Básicos.</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Aula 1.3 Especificidades de Ação dos Princípios Ativos das Plantas Medicinais - Metabólitos Secundários.</a:t>
            </a:r>
            <a:endParaRPr b="1" i="0" sz="1600" u="none" cap="none" strike="noStrike">
              <a:solidFill>
                <a:schemeClr val="lt1"/>
              </a:solidFill>
              <a:latin typeface="Helvetica Neue"/>
              <a:ea typeface="Helvetica Neue"/>
              <a:cs typeface="Helvetica Neue"/>
              <a:sym typeface="Helvetica Neue"/>
            </a:endParaRPr>
          </a:p>
        </p:txBody>
      </p:sp>
      <p:sp>
        <p:nvSpPr>
          <p:cNvPr id="294" name="Google Shape;294;gdb989f9f47_0_72"/>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pic>
        <p:nvPicPr>
          <p:cNvPr id="295" name="Google Shape;295;gdb989f9f47_0_72"/>
          <p:cNvPicPr preferRelativeResize="0"/>
          <p:nvPr/>
        </p:nvPicPr>
        <p:blipFill rotWithShape="1">
          <a:blip r:embed="rId4">
            <a:alphaModFix/>
          </a:blip>
          <a:srcRect b="0" l="0" r="0" t="0"/>
          <a:stretch/>
        </p:blipFill>
        <p:spPr>
          <a:xfrm>
            <a:off x="9887319" y="3409612"/>
            <a:ext cx="1184210" cy="11842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29"/>
          <p:cNvGrpSpPr/>
          <p:nvPr/>
        </p:nvGrpSpPr>
        <p:grpSpPr>
          <a:xfrm>
            <a:off x="6304416" y="4107775"/>
            <a:ext cx="5201911" cy="2164855"/>
            <a:chOff x="6304416" y="4107775"/>
            <a:chExt cx="5201911" cy="2164855"/>
          </a:xfrm>
        </p:grpSpPr>
        <p:pic>
          <p:nvPicPr>
            <p:cNvPr id="302" name="Google Shape;302;p29"/>
            <p:cNvPicPr preferRelativeResize="0"/>
            <p:nvPr/>
          </p:nvPicPr>
          <p:blipFill rotWithShape="1">
            <a:blip r:embed="rId3">
              <a:alphaModFix/>
            </a:blip>
            <a:srcRect b="0" l="0" r="0" t="0"/>
            <a:stretch/>
          </p:blipFill>
          <p:spPr>
            <a:xfrm>
              <a:off x="6304416" y="4107775"/>
              <a:ext cx="3039282" cy="2164855"/>
            </a:xfrm>
            <a:prstGeom prst="rect">
              <a:avLst/>
            </a:prstGeom>
            <a:noFill/>
            <a:ln>
              <a:noFill/>
            </a:ln>
          </p:spPr>
        </p:pic>
        <p:pic>
          <p:nvPicPr>
            <p:cNvPr id="303" name="Google Shape;303;p29"/>
            <p:cNvPicPr preferRelativeResize="0"/>
            <p:nvPr/>
          </p:nvPicPr>
          <p:blipFill rotWithShape="1">
            <a:blip r:embed="rId3">
              <a:alphaModFix/>
            </a:blip>
            <a:srcRect b="0" l="0" r="0" t="0"/>
            <a:stretch/>
          </p:blipFill>
          <p:spPr>
            <a:xfrm>
              <a:off x="7915502" y="4107775"/>
              <a:ext cx="3039282" cy="2164855"/>
            </a:xfrm>
            <a:prstGeom prst="rect">
              <a:avLst/>
            </a:prstGeom>
            <a:noFill/>
            <a:ln>
              <a:noFill/>
            </a:ln>
          </p:spPr>
        </p:pic>
        <p:pic>
          <p:nvPicPr>
            <p:cNvPr id="304" name="Google Shape;304;p29"/>
            <p:cNvPicPr preferRelativeResize="0"/>
            <p:nvPr/>
          </p:nvPicPr>
          <p:blipFill rotWithShape="1">
            <a:blip r:embed="rId3">
              <a:alphaModFix/>
            </a:blip>
            <a:srcRect b="0" l="0" r="0" t="0"/>
            <a:stretch/>
          </p:blipFill>
          <p:spPr>
            <a:xfrm>
              <a:off x="8467045" y="4107775"/>
              <a:ext cx="3039282" cy="2164855"/>
            </a:xfrm>
            <a:prstGeom prst="rect">
              <a:avLst/>
            </a:prstGeom>
            <a:noFill/>
            <a:ln>
              <a:noFill/>
            </a:ln>
          </p:spPr>
        </p:pic>
      </p:grpSp>
      <p:pic>
        <p:nvPicPr>
          <p:cNvPr id="305" name="Google Shape;305;p29"/>
          <p:cNvPicPr preferRelativeResize="0"/>
          <p:nvPr/>
        </p:nvPicPr>
        <p:blipFill rotWithShape="1">
          <a:blip r:embed="rId4">
            <a:alphaModFix/>
          </a:blip>
          <a:srcRect b="0" l="0" r="0" t="0"/>
          <a:stretch/>
        </p:blipFill>
        <p:spPr>
          <a:xfrm>
            <a:off x="9887319" y="3570748"/>
            <a:ext cx="1184210" cy="1184210"/>
          </a:xfrm>
          <a:prstGeom prst="rect">
            <a:avLst/>
          </a:prstGeom>
          <a:noFill/>
          <a:ln>
            <a:noFill/>
          </a:ln>
        </p:spPr>
      </p:pic>
      <p:sp>
        <p:nvSpPr>
          <p:cNvPr id="306" name="Google Shape;306;p29"/>
          <p:cNvSpPr txBox="1"/>
          <p:nvPr/>
        </p:nvSpPr>
        <p:spPr>
          <a:xfrm>
            <a:off x="685800" y="1834033"/>
            <a:ext cx="10820400"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No país, a inserção da fitoterapia no Sistema Único de Saúde, a partir da Política Nacional de Práticas Integrativas e Complementares em Saúde, vem ao encontro da estratégia mundial de incentivo do emprego de plantas medicinais e fitoterápicos para o tratamento de diversos distúrbios da saúde. </a:t>
            </a:r>
            <a:endParaRPr b="0" i="0" sz="1600" u="none" cap="none" strike="noStrike">
              <a:solidFill>
                <a:schemeClr val="dk1"/>
              </a:solidFill>
              <a:latin typeface="Helvetica Neue"/>
              <a:ea typeface="Helvetica Neue"/>
              <a:cs typeface="Helvetica Neue"/>
              <a:sym typeface="Helvetica Neue"/>
            </a:endParaRPr>
          </a:p>
        </p:txBody>
      </p:sp>
      <p:sp>
        <p:nvSpPr>
          <p:cNvPr id="307" name="Google Shape;307;p29"/>
          <p:cNvSpPr txBox="1"/>
          <p:nvPr/>
        </p:nvSpPr>
        <p:spPr>
          <a:xfrm>
            <a:off x="6573645" y="4879259"/>
            <a:ext cx="4007269" cy="118421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Roboto"/>
                <a:ea typeface="Roboto"/>
                <a:cs typeface="Roboto"/>
                <a:sym typeface="Roboto"/>
              </a:rPr>
              <a:t>Aula 5.1 Ações para a Implantação </a:t>
            </a:r>
            <a:endParaRPr/>
          </a:p>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Roboto"/>
                <a:ea typeface="Roboto"/>
                <a:cs typeface="Roboto"/>
                <a:sym typeface="Roboto"/>
              </a:rPr>
              <a:t>e Organização da Fitoterapia no </a:t>
            </a:r>
            <a:endParaRPr/>
          </a:p>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Roboto"/>
                <a:ea typeface="Roboto"/>
                <a:cs typeface="Roboto"/>
                <a:sym typeface="Roboto"/>
              </a:rPr>
              <a:t>Sistema Único de Saúde – SUS. ETAPA2</a:t>
            </a:r>
            <a:endParaRPr b="1" i="0" sz="1600" u="none" cap="none" strike="noStrike">
              <a:solidFill>
                <a:schemeClr val="lt1"/>
              </a:solidFill>
              <a:latin typeface="Helvetica Neue"/>
              <a:ea typeface="Helvetica Neue"/>
              <a:cs typeface="Helvetica Neue"/>
              <a:sym typeface="Helvetica Neue"/>
            </a:endParaRPr>
          </a:p>
        </p:txBody>
      </p:sp>
      <p:sp>
        <p:nvSpPr>
          <p:cNvPr id="308" name="Google Shape;308;p29"/>
          <p:cNvSpPr txBox="1"/>
          <p:nvPr/>
        </p:nvSpPr>
        <p:spPr>
          <a:xfrm>
            <a:off x="685800" y="1310833"/>
            <a:ext cx="4887686"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sp>
        <p:nvSpPr>
          <p:cNvPr id="309" name="Google Shape;309;p29"/>
          <p:cNvSpPr txBox="1"/>
          <p:nvPr/>
        </p:nvSpPr>
        <p:spPr>
          <a:xfrm>
            <a:off x="685800" y="3299978"/>
            <a:ext cx="4887686"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utilização da fitoterapia pela rede pública de saúde no Brasil objetiva o resgate da cultura tradicional do uso das plantas medicinais pela população; a ampliação do seu acesso; a prevenção de agravos; além da promoção, manutenção e recuperação da saúde, contribuindo, desse modo, para o fortalecimento dos princípios fundamentais do SUS.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nvSpPr>
        <p:spPr>
          <a:xfrm>
            <a:off x="628356" y="2176275"/>
            <a:ext cx="5628725" cy="26776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diretrizes políticas e técnicas, no âmbito das Farmácias Vivas, têm como finalidade contribuir para elevar o nível de saúde e qualidade de vida dos indivíduos e da comunidade, integrando suas atividades com ações de saúde, para promoção, prevenção e recuperação do indivíduo e da comunidade, por meio do uso correto de plantas medicinais e fitoterápicos.</a:t>
            </a:r>
            <a:endParaRPr b="0" i="0" sz="1400" u="none" cap="none" strike="noStrike">
              <a:solidFill>
                <a:srgbClr val="000000"/>
              </a:solidFill>
              <a:latin typeface="Arial"/>
              <a:ea typeface="Arial"/>
              <a:cs typeface="Arial"/>
              <a:sym typeface="Arial"/>
            </a:endParaRPr>
          </a:p>
        </p:txBody>
      </p:sp>
      <p:sp>
        <p:nvSpPr>
          <p:cNvPr id="316" name="Google Shape;316;p30"/>
          <p:cNvSpPr txBox="1"/>
          <p:nvPr/>
        </p:nvSpPr>
        <p:spPr>
          <a:xfrm>
            <a:off x="628356" y="1313294"/>
            <a:ext cx="587711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8. DIRETRIZES POLÍTICAS E TÉCNICAS </a:t>
            </a:r>
            <a:endParaRPr/>
          </a:p>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PARA VIABILIZAÇÃO DAS FARMÁCIAS VIVAS</a:t>
            </a:r>
            <a:endParaRPr/>
          </a:p>
        </p:txBody>
      </p:sp>
      <p:pic>
        <p:nvPicPr>
          <p:cNvPr id="317" name="Google Shape;317;p30"/>
          <p:cNvPicPr preferRelativeResize="0"/>
          <p:nvPr/>
        </p:nvPicPr>
        <p:blipFill rotWithShape="1">
          <a:blip r:embed="rId3">
            <a:alphaModFix/>
          </a:blip>
          <a:srcRect b="0" l="0" r="0" t="0"/>
          <a:stretch/>
        </p:blipFill>
        <p:spPr>
          <a:xfrm>
            <a:off x="6805629" y="2380270"/>
            <a:ext cx="3521139" cy="3521139"/>
          </a:xfrm>
          <a:prstGeom prst="rect">
            <a:avLst/>
          </a:prstGeom>
          <a:noFill/>
          <a:ln>
            <a:noFill/>
          </a:ln>
        </p:spPr>
      </p:pic>
      <p:sp>
        <p:nvSpPr>
          <p:cNvPr id="318" name="Google Shape;318;p30"/>
          <p:cNvSpPr txBox="1"/>
          <p:nvPr/>
        </p:nvSpPr>
        <p:spPr>
          <a:xfrm>
            <a:off x="6866456" y="5881063"/>
            <a:ext cx="3388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a:t>
            </a:r>
            <a:r>
              <a:rPr b="0" i="1" lang="pt-BR" sz="1200" u="none" cap="none" strike="noStrike">
                <a:solidFill>
                  <a:srgbClr val="191B26"/>
                </a:solidFill>
                <a:latin typeface="Helvetica Neue"/>
                <a:ea typeface="Helvetica Neue"/>
                <a:cs typeface="Helvetica Neue"/>
                <a:sym typeface="Helvetica Neue"/>
              </a:rPr>
              <a:t>Moringa oleifera</a:t>
            </a:r>
            <a:r>
              <a:rPr b="0" i="0" lang="pt-BR" sz="1200" u="none" cap="none" strike="noStrike">
                <a:solidFill>
                  <a:srgbClr val="191B26"/>
                </a:solidFill>
                <a:latin typeface="Helvetica Neue"/>
                <a:ea typeface="Helvetica Neue"/>
                <a:cs typeface="Helvetica Neue"/>
                <a:sym typeface="Helvetica Neue"/>
              </a:rPr>
              <a:t> Lam.</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Iskandar Ab. Rashid</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pic>
        <p:nvPicPr>
          <p:cNvPr id="319" name="Google Shape;319;p30"/>
          <p:cNvPicPr preferRelativeResize="0"/>
          <p:nvPr/>
        </p:nvPicPr>
        <p:blipFill rotWithShape="1">
          <a:blip r:embed="rId6">
            <a:alphaModFix/>
          </a:blip>
          <a:srcRect b="0" l="0" r="0" t="0"/>
          <a:stretch/>
        </p:blipFill>
        <p:spPr>
          <a:xfrm>
            <a:off x="10449841" y="5414012"/>
            <a:ext cx="519111" cy="5191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31"/>
          <p:cNvGrpSpPr/>
          <p:nvPr/>
        </p:nvGrpSpPr>
        <p:grpSpPr>
          <a:xfrm>
            <a:off x="1599376" y="4103102"/>
            <a:ext cx="10084373" cy="2179373"/>
            <a:chOff x="1739584" y="4568828"/>
            <a:chExt cx="9095959" cy="1839089"/>
          </a:xfrm>
        </p:grpSpPr>
        <p:pic>
          <p:nvPicPr>
            <p:cNvPr id="326" name="Google Shape;326;p31"/>
            <p:cNvPicPr preferRelativeResize="0"/>
            <p:nvPr/>
          </p:nvPicPr>
          <p:blipFill rotWithShape="1">
            <a:blip r:embed="rId3">
              <a:alphaModFix/>
            </a:blip>
            <a:srcRect b="0" l="0" r="0" t="0"/>
            <a:stretch/>
          </p:blipFill>
          <p:spPr>
            <a:xfrm>
              <a:off x="1739584" y="4568828"/>
              <a:ext cx="2160295" cy="1839085"/>
            </a:xfrm>
            <a:prstGeom prst="rect">
              <a:avLst/>
            </a:prstGeom>
            <a:noFill/>
            <a:ln>
              <a:noFill/>
            </a:ln>
          </p:spPr>
        </p:pic>
        <p:pic>
          <p:nvPicPr>
            <p:cNvPr id="327" name="Google Shape;327;p31"/>
            <p:cNvPicPr preferRelativeResize="0"/>
            <p:nvPr/>
          </p:nvPicPr>
          <p:blipFill rotWithShape="1">
            <a:blip r:embed="rId3">
              <a:alphaModFix/>
            </a:blip>
            <a:srcRect b="0" l="0" r="0" t="0"/>
            <a:stretch/>
          </p:blipFill>
          <p:spPr>
            <a:xfrm>
              <a:off x="5346365" y="4568828"/>
              <a:ext cx="2160295" cy="1839085"/>
            </a:xfrm>
            <a:prstGeom prst="rect">
              <a:avLst/>
            </a:prstGeom>
            <a:noFill/>
            <a:ln>
              <a:noFill/>
            </a:ln>
          </p:spPr>
        </p:pic>
        <p:pic>
          <p:nvPicPr>
            <p:cNvPr id="328" name="Google Shape;328;p31"/>
            <p:cNvPicPr preferRelativeResize="0"/>
            <p:nvPr/>
          </p:nvPicPr>
          <p:blipFill rotWithShape="1">
            <a:blip r:embed="rId3">
              <a:alphaModFix/>
            </a:blip>
            <a:srcRect b="0" l="0" r="0" t="0"/>
            <a:stretch/>
          </p:blipFill>
          <p:spPr>
            <a:xfrm>
              <a:off x="6977776" y="4568832"/>
              <a:ext cx="2160295" cy="1839085"/>
            </a:xfrm>
            <a:prstGeom prst="rect">
              <a:avLst/>
            </a:prstGeom>
            <a:noFill/>
            <a:ln>
              <a:noFill/>
            </a:ln>
          </p:spPr>
        </p:pic>
        <p:pic>
          <p:nvPicPr>
            <p:cNvPr id="329" name="Google Shape;329;p31"/>
            <p:cNvPicPr preferRelativeResize="0"/>
            <p:nvPr/>
          </p:nvPicPr>
          <p:blipFill rotWithShape="1">
            <a:blip r:embed="rId3">
              <a:alphaModFix/>
            </a:blip>
            <a:srcRect b="0" l="0" r="0" t="0"/>
            <a:stretch/>
          </p:blipFill>
          <p:spPr>
            <a:xfrm>
              <a:off x="8675248" y="4568828"/>
              <a:ext cx="2160295" cy="1839085"/>
            </a:xfrm>
            <a:prstGeom prst="rect">
              <a:avLst/>
            </a:prstGeom>
            <a:noFill/>
            <a:ln>
              <a:noFill/>
            </a:ln>
          </p:spPr>
        </p:pic>
        <p:pic>
          <p:nvPicPr>
            <p:cNvPr id="330" name="Google Shape;330;p31"/>
            <p:cNvPicPr preferRelativeResize="0"/>
            <p:nvPr/>
          </p:nvPicPr>
          <p:blipFill rotWithShape="1">
            <a:blip r:embed="rId3">
              <a:alphaModFix/>
            </a:blip>
            <a:srcRect b="0" l="0" r="0" t="0"/>
            <a:stretch/>
          </p:blipFill>
          <p:spPr>
            <a:xfrm>
              <a:off x="2963415" y="4568828"/>
              <a:ext cx="2160295" cy="1839085"/>
            </a:xfrm>
            <a:prstGeom prst="rect">
              <a:avLst/>
            </a:prstGeom>
            <a:noFill/>
            <a:ln>
              <a:noFill/>
            </a:ln>
          </p:spPr>
        </p:pic>
        <p:pic>
          <p:nvPicPr>
            <p:cNvPr id="331" name="Google Shape;331;p31"/>
            <p:cNvPicPr preferRelativeResize="0"/>
            <p:nvPr/>
          </p:nvPicPr>
          <p:blipFill rotWithShape="1">
            <a:blip r:embed="rId3">
              <a:alphaModFix/>
            </a:blip>
            <a:srcRect b="0" l="0" r="0" t="0"/>
            <a:stretch/>
          </p:blipFill>
          <p:spPr>
            <a:xfrm>
              <a:off x="3698444" y="4568828"/>
              <a:ext cx="2160295" cy="1839085"/>
            </a:xfrm>
            <a:prstGeom prst="rect">
              <a:avLst/>
            </a:prstGeom>
            <a:noFill/>
            <a:ln>
              <a:noFill/>
            </a:ln>
          </p:spPr>
        </p:pic>
      </p:grpSp>
      <p:sp>
        <p:nvSpPr>
          <p:cNvPr id="332" name="Google Shape;332;p31"/>
          <p:cNvSpPr txBox="1"/>
          <p:nvPr/>
        </p:nvSpPr>
        <p:spPr>
          <a:xfrm>
            <a:off x="2251881" y="4233185"/>
            <a:ext cx="9255900" cy="17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Com base nessa portaria, a Agência Nacional de Vigilância Sanitária – Anvisa aprovou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Resolução – RDC Nº 18, de 03 de Abril de 2013, (BRASIL, 2013), a qual dispõe sobre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as boas práticas de processamento e armazenamento de plantas medicinais, preparação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dispensação de produtos magistrais e oficinais de plantas medicinais e fitoterápicos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em Farmácias Vivas no âmbito do Sistema Único de Saúde. </a:t>
            </a:r>
            <a:endParaRPr b="1" i="0" sz="1400" u="none" cap="none" strike="noStrike">
              <a:solidFill>
                <a:schemeClr val="lt1"/>
              </a:solidFill>
              <a:latin typeface="Arial"/>
              <a:ea typeface="Arial"/>
              <a:cs typeface="Arial"/>
              <a:sym typeface="Arial"/>
            </a:endParaRPr>
          </a:p>
        </p:txBody>
      </p:sp>
      <p:grpSp>
        <p:nvGrpSpPr>
          <p:cNvPr id="333" name="Google Shape;333;p31"/>
          <p:cNvGrpSpPr/>
          <p:nvPr/>
        </p:nvGrpSpPr>
        <p:grpSpPr>
          <a:xfrm>
            <a:off x="622449" y="1814188"/>
            <a:ext cx="10371151" cy="2196125"/>
            <a:chOff x="1034751" y="1748851"/>
            <a:chExt cx="10234899" cy="2524921"/>
          </a:xfrm>
        </p:grpSpPr>
        <p:grpSp>
          <p:nvGrpSpPr>
            <p:cNvPr id="334" name="Google Shape;334;p31"/>
            <p:cNvGrpSpPr/>
            <p:nvPr/>
          </p:nvGrpSpPr>
          <p:grpSpPr>
            <a:xfrm flipH="1" rot="10800000">
              <a:off x="2732922" y="2416508"/>
              <a:ext cx="5111357" cy="1857264"/>
              <a:chOff x="6354231" y="4131622"/>
              <a:chExt cx="5111357" cy="1857264"/>
            </a:xfrm>
          </p:grpSpPr>
          <p:pic>
            <p:nvPicPr>
              <p:cNvPr id="335" name="Google Shape;335;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36" name="Google Shape;336;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37" name="Google Shape;337;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338" name="Google Shape;338;p31"/>
            <p:cNvGrpSpPr/>
            <p:nvPr/>
          </p:nvGrpSpPr>
          <p:grpSpPr>
            <a:xfrm>
              <a:off x="1034751" y="1748851"/>
              <a:ext cx="10234899" cy="2524921"/>
              <a:chOff x="1034751" y="1748851"/>
              <a:chExt cx="10234899" cy="2524921"/>
            </a:xfrm>
          </p:grpSpPr>
          <p:grpSp>
            <p:nvGrpSpPr>
              <p:cNvPr id="339" name="Google Shape;339;p31"/>
              <p:cNvGrpSpPr/>
              <p:nvPr/>
            </p:nvGrpSpPr>
            <p:grpSpPr>
              <a:xfrm flipH="1" rot="10800000">
                <a:off x="6158293" y="2416508"/>
                <a:ext cx="5111357" cy="1857264"/>
                <a:chOff x="6354231" y="4131622"/>
                <a:chExt cx="5111357" cy="1857264"/>
              </a:xfrm>
            </p:grpSpPr>
            <p:pic>
              <p:nvPicPr>
                <p:cNvPr id="340" name="Google Shape;340;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41" name="Google Shape;341;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42" name="Google Shape;342;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343" name="Google Shape;343;p31"/>
              <p:cNvGrpSpPr/>
              <p:nvPr/>
            </p:nvGrpSpPr>
            <p:grpSpPr>
              <a:xfrm flipH="1" rot="10800000">
                <a:off x="1034751" y="2416508"/>
                <a:ext cx="5111357" cy="1857264"/>
                <a:chOff x="6354231" y="4131622"/>
                <a:chExt cx="5111357" cy="1857264"/>
              </a:xfrm>
            </p:grpSpPr>
            <p:pic>
              <p:nvPicPr>
                <p:cNvPr id="344" name="Google Shape;344;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45" name="Google Shape;345;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46" name="Google Shape;346;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347" name="Google Shape;347;p31"/>
              <p:cNvGrpSpPr/>
              <p:nvPr/>
            </p:nvGrpSpPr>
            <p:grpSpPr>
              <a:xfrm flipH="1" rot="10800000">
                <a:off x="6158293" y="1748851"/>
                <a:ext cx="5111357" cy="1857264"/>
                <a:chOff x="6354231" y="4131622"/>
                <a:chExt cx="5111357" cy="1857264"/>
              </a:xfrm>
            </p:grpSpPr>
            <p:pic>
              <p:nvPicPr>
                <p:cNvPr id="348" name="Google Shape;348;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49" name="Google Shape;349;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50" name="Google Shape;350;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351" name="Google Shape;351;p31"/>
              <p:cNvGrpSpPr/>
              <p:nvPr/>
            </p:nvGrpSpPr>
            <p:grpSpPr>
              <a:xfrm flipH="1" rot="10800000">
                <a:off x="1034751" y="1748851"/>
                <a:ext cx="5111357" cy="1857264"/>
                <a:chOff x="6354231" y="4131622"/>
                <a:chExt cx="5111357" cy="1857264"/>
              </a:xfrm>
            </p:grpSpPr>
            <p:pic>
              <p:nvPicPr>
                <p:cNvPr id="352" name="Google Shape;352;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53" name="Google Shape;353;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54" name="Google Shape;354;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355" name="Google Shape;355;p31"/>
              <p:cNvGrpSpPr/>
              <p:nvPr/>
            </p:nvGrpSpPr>
            <p:grpSpPr>
              <a:xfrm flipH="1" rot="10800000">
                <a:off x="4474636" y="1748851"/>
                <a:ext cx="5111357" cy="1857264"/>
                <a:chOff x="6354231" y="4131622"/>
                <a:chExt cx="5111357" cy="1857264"/>
              </a:xfrm>
            </p:grpSpPr>
            <p:pic>
              <p:nvPicPr>
                <p:cNvPr id="356" name="Google Shape;356;p31"/>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357" name="Google Shape;357;p31"/>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358" name="Google Shape;358;p31"/>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grpSp>
      <p:pic>
        <p:nvPicPr>
          <p:cNvPr id="359" name="Google Shape;359;p31"/>
          <p:cNvPicPr preferRelativeResize="0"/>
          <p:nvPr/>
        </p:nvPicPr>
        <p:blipFill rotWithShape="1">
          <a:blip r:embed="rId5">
            <a:alphaModFix/>
          </a:blip>
          <a:srcRect b="0" l="0" r="0" t="0"/>
          <a:stretch/>
        </p:blipFill>
        <p:spPr>
          <a:xfrm>
            <a:off x="10233687" y="2268966"/>
            <a:ext cx="1335864" cy="1335864"/>
          </a:xfrm>
          <a:prstGeom prst="rect">
            <a:avLst/>
          </a:prstGeom>
          <a:noFill/>
          <a:ln>
            <a:noFill/>
          </a:ln>
        </p:spPr>
      </p:pic>
      <p:pic>
        <p:nvPicPr>
          <p:cNvPr id="360" name="Google Shape;360;p31"/>
          <p:cNvPicPr preferRelativeResize="0"/>
          <p:nvPr/>
        </p:nvPicPr>
        <p:blipFill rotWithShape="1">
          <a:blip r:embed="rId6">
            <a:alphaModFix/>
          </a:blip>
          <a:srcRect b="0" l="0" r="0" t="0"/>
          <a:stretch/>
        </p:blipFill>
        <p:spPr>
          <a:xfrm>
            <a:off x="729050" y="4524852"/>
            <a:ext cx="1335868" cy="1335868"/>
          </a:xfrm>
          <a:prstGeom prst="rect">
            <a:avLst/>
          </a:prstGeom>
          <a:noFill/>
          <a:ln>
            <a:noFill/>
          </a:ln>
        </p:spPr>
      </p:pic>
      <p:sp>
        <p:nvSpPr>
          <p:cNvPr id="361" name="Google Shape;361;p31"/>
          <p:cNvSpPr txBox="1"/>
          <p:nvPr/>
        </p:nvSpPr>
        <p:spPr>
          <a:xfrm>
            <a:off x="922358" y="6260740"/>
            <a:ext cx="10707600" cy="3046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1"/>
          <p:cNvSpPr txBox="1"/>
          <p:nvPr/>
        </p:nvSpPr>
        <p:spPr>
          <a:xfrm>
            <a:off x="622449" y="1331903"/>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9. MARCO REFERENCIAL LEGAL DAS FARMÁCIAS VIVAS</a:t>
            </a:r>
            <a:endParaRPr/>
          </a:p>
        </p:txBody>
      </p:sp>
      <p:sp>
        <p:nvSpPr>
          <p:cNvPr id="363" name="Google Shape;363;p31"/>
          <p:cNvSpPr txBox="1"/>
          <p:nvPr/>
        </p:nvSpPr>
        <p:spPr>
          <a:xfrm>
            <a:off x="922358" y="1950341"/>
            <a:ext cx="9255900" cy="17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O Ministério da Saúde, por meio da Portaria nº 886, de 20 de abril de 2010, instituiu a Farmácia Viva no âmbito do Sistema Único de Saúde (SUS). Esta portaria considera como Farmácias Vivas aquelas que realizam as etapas de cultivo, coleta, processamento e armazenamento de plantas medicinais, bem como preparação e dispensação de produtos magistrais e oficinais de plantas medicinais e fitoterápicos.</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nvSpPr>
        <p:spPr>
          <a:xfrm>
            <a:off x="565337" y="1321695"/>
            <a:ext cx="1106132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10. PROPOSTAS DE DIRETRIZES PARA AS FARMÁCIAS VIVAS </a:t>
            </a:r>
            <a:endParaRPr/>
          </a:p>
        </p:txBody>
      </p:sp>
      <p:pic>
        <p:nvPicPr>
          <p:cNvPr id="370" name="Google Shape;370;p32"/>
          <p:cNvPicPr preferRelativeResize="0"/>
          <p:nvPr/>
        </p:nvPicPr>
        <p:blipFill rotWithShape="1">
          <a:blip r:embed="rId3">
            <a:alphaModFix/>
          </a:blip>
          <a:srcRect b="9736" l="9705" r="12228" t="20759"/>
          <a:stretch/>
        </p:blipFill>
        <p:spPr>
          <a:xfrm>
            <a:off x="1080806" y="1721764"/>
            <a:ext cx="10030388" cy="5024177"/>
          </a:xfrm>
          <a:prstGeom prst="rect">
            <a:avLst/>
          </a:prstGeom>
          <a:noFill/>
          <a:ln>
            <a:noFill/>
          </a:ln>
        </p:spPr>
      </p:pic>
      <p:pic>
        <p:nvPicPr>
          <p:cNvPr id="371" name="Google Shape;371;p32"/>
          <p:cNvPicPr preferRelativeResize="0"/>
          <p:nvPr/>
        </p:nvPicPr>
        <p:blipFill rotWithShape="1">
          <a:blip r:embed="rId4">
            <a:alphaModFix/>
          </a:blip>
          <a:srcRect b="0" l="0" r="0" t="0"/>
          <a:stretch/>
        </p:blipFill>
        <p:spPr>
          <a:xfrm>
            <a:off x="11498354" y="5383661"/>
            <a:ext cx="519111" cy="519111"/>
          </a:xfrm>
          <a:prstGeom prst="rect">
            <a:avLst/>
          </a:prstGeom>
          <a:noFill/>
          <a:ln>
            <a:noFill/>
          </a:ln>
        </p:spPr>
      </p:pic>
      <p:pic>
        <p:nvPicPr>
          <p:cNvPr id="372" name="Google Shape;372;p32"/>
          <p:cNvPicPr preferRelativeResize="0"/>
          <p:nvPr/>
        </p:nvPicPr>
        <p:blipFill rotWithShape="1">
          <a:blip r:embed="rId5">
            <a:alphaModFix/>
          </a:blip>
          <a:srcRect b="0" l="0" r="0" t="0"/>
          <a:stretch/>
        </p:blipFill>
        <p:spPr>
          <a:xfrm>
            <a:off x="11498354" y="5974844"/>
            <a:ext cx="519111" cy="5191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nvSpPr>
        <p:spPr>
          <a:xfrm>
            <a:off x="730825" y="2512850"/>
            <a:ext cx="5134956"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a viabilização dos serviços de fitoterapia, por meio das Farmácias Vivas, é necessário que elas estejam estruturadas no estado em organizações governamentais ou não governamentais, ou associações e comunidades organizadas. A seguir estão descritos alguns requisitos essenciais para a implantação e o desenvolvimento de uma unidade Farmácia Viva.</a:t>
            </a:r>
            <a:endParaRPr b="0" i="0" sz="1400" u="none" cap="none" strike="noStrike">
              <a:solidFill>
                <a:srgbClr val="000000"/>
              </a:solidFill>
              <a:latin typeface="Arial"/>
              <a:ea typeface="Arial"/>
              <a:cs typeface="Arial"/>
              <a:sym typeface="Arial"/>
            </a:endParaRPr>
          </a:p>
        </p:txBody>
      </p:sp>
      <p:sp>
        <p:nvSpPr>
          <p:cNvPr id="379" name="Google Shape;379;p33"/>
          <p:cNvSpPr txBox="1"/>
          <p:nvPr/>
        </p:nvSpPr>
        <p:spPr>
          <a:xfrm>
            <a:off x="614715" y="1295773"/>
            <a:ext cx="10654800" cy="6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11. ESTRUTURAÇÃO E ORGANIZAÇÃO DAS FARMÁCIAS VIVAS</a:t>
            </a:r>
            <a:endParaRPr/>
          </a:p>
        </p:txBody>
      </p:sp>
      <p:pic>
        <p:nvPicPr>
          <p:cNvPr id="380" name="Google Shape;380;p33"/>
          <p:cNvPicPr preferRelativeResize="0"/>
          <p:nvPr/>
        </p:nvPicPr>
        <p:blipFill rotWithShape="1">
          <a:blip r:embed="rId3">
            <a:alphaModFix/>
          </a:blip>
          <a:srcRect b="0" l="0" r="0" t="0"/>
          <a:stretch/>
        </p:blipFill>
        <p:spPr>
          <a:xfrm>
            <a:off x="6418453" y="2715281"/>
            <a:ext cx="4597890" cy="3064505"/>
          </a:xfrm>
          <a:prstGeom prst="rect">
            <a:avLst/>
          </a:prstGeom>
          <a:noFill/>
          <a:ln>
            <a:noFill/>
          </a:ln>
        </p:spPr>
      </p:pic>
      <p:sp>
        <p:nvSpPr>
          <p:cNvPr id="381" name="Google Shape;381;p33"/>
          <p:cNvSpPr txBox="1"/>
          <p:nvPr/>
        </p:nvSpPr>
        <p:spPr>
          <a:xfrm>
            <a:off x="6418454" y="5779786"/>
            <a:ext cx="459789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Farmácia Viva</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none" cap="none" strike="noStrike">
                <a:solidFill>
                  <a:schemeClr val="dk1"/>
                </a:solidFill>
                <a:highlight>
                  <a:srgbClr val="F3F5F6"/>
                </a:highlight>
                <a:latin typeface="Helvetica Neue"/>
                <a:ea typeface="Helvetica Neue"/>
                <a:cs typeface="Helvetica Neue"/>
                <a:sym typeface="Helvetica Neue"/>
              </a:rPr>
              <a:t>Agência UFC - Projeto Farmácia Viva </a:t>
            </a:r>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highlight>
                  <a:srgbClr val="F3F5F6"/>
                </a:highlight>
                <a:latin typeface="Helvetica Neue"/>
                <a:ea typeface="Helvetica Neue"/>
                <a:cs typeface="Helvetica Neue"/>
                <a:sym typeface="Helvetica Neue"/>
              </a:rPr>
              <a:t>Foto: Ribamar Neto</a:t>
            </a:r>
            <a:endParaRPr b="0" i="0" sz="1200" u="none" cap="none" strike="noStrike">
              <a:solidFill>
                <a:schemeClr val="dk1"/>
              </a:solidFill>
              <a:latin typeface="Helvetica Neue"/>
              <a:ea typeface="Helvetica Neue"/>
              <a:cs typeface="Helvetica Neue"/>
              <a:sym typeface="Helvetica Neue"/>
            </a:endParaRPr>
          </a:p>
        </p:txBody>
      </p:sp>
      <p:pic>
        <p:nvPicPr>
          <p:cNvPr id="382" name="Google Shape;382;p33"/>
          <p:cNvPicPr preferRelativeResize="0"/>
          <p:nvPr/>
        </p:nvPicPr>
        <p:blipFill rotWithShape="1">
          <a:blip r:embed="rId4">
            <a:alphaModFix/>
          </a:blip>
          <a:srcRect b="0" l="0" r="0" t="0"/>
          <a:stretch/>
        </p:blipFill>
        <p:spPr>
          <a:xfrm>
            <a:off x="11140659" y="5260675"/>
            <a:ext cx="519111" cy="5191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3">
            <a:alphaModFix/>
          </a:blip>
          <a:srcRect b="0" l="0" r="0" t="0"/>
          <a:stretch/>
        </p:blipFill>
        <p:spPr>
          <a:xfrm>
            <a:off x="11484875" y="6026524"/>
            <a:ext cx="533400" cy="723900"/>
          </a:xfrm>
          <a:prstGeom prst="rect">
            <a:avLst/>
          </a:prstGeom>
          <a:noFill/>
          <a:ln>
            <a:noFill/>
          </a:ln>
        </p:spPr>
      </p:pic>
      <p:sp>
        <p:nvSpPr>
          <p:cNvPr id="38" name="Google Shape;38;p5"/>
          <p:cNvSpPr txBox="1"/>
          <p:nvPr/>
        </p:nvSpPr>
        <p:spPr>
          <a:xfrm>
            <a:off x="663189" y="1694977"/>
            <a:ext cx="6031800" cy="48320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60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Conhecer a história da criação do Programa Farmácias Vivas como uma iniciativa farmacêutica para a produção e a dispensação de fitoterápicos, baseada no emprego científico das plantas medicinais;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60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Apresentar o marco referencial legal e as diretrizes políticas e técnicas para viabilização das Farmácias Vivas nos municípios;</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60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Descrever os três modelos existentes para o programa Farmácias Vivas;</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60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Apresentar a avaliação da viabilidade econômica dos fitoterápicos preparados pelo próprio  município, no modelo Farmácias Vivas.</a:t>
            </a:r>
            <a:endParaRPr b="0" i="0" sz="1400" u="none" cap="none" strike="noStrike">
              <a:solidFill>
                <a:srgbClr val="000000"/>
              </a:solidFill>
              <a:latin typeface="Arial"/>
              <a:ea typeface="Arial"/>
              <a:cs typeface="Arial"/>
              <a:sym typeface="Arial"/>
            </a:endParaRPr>
          </a:p>
        </p:txBody>
      </p:sp>
      <p:sp>
        <p:nvSpPr>
          <p:cNvPr id="39" name="Google Shape;39;p5"/>
          <p:cNvSpPr txBox="1"/>
          <p:nvPr/>
        </p:nvSpPr>
        <p:spPr>
          <a:xfrm>
            <a:off x="590619" y="1255253"/>
            <a:ext cx="4843200" cy="6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045926"/>
                </a:solidFill>
                <a:latin typeface="Helvetica Neue"/>
                <a:ea typeface="Helvetica Neue"/>
                <a:cs typeface="Helvetica Neue"/>
                <a:sym typeface="Helvetica Neue"/>
              </a:rPr>
              <a:t>1. OBJETIVOS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db989f9f47_0_117"/>
          <p:cNvSpPr/>
          <p:nvPr/>
        </p:nvSpPr>
        <p:spPr>
          <a:xfrm>
            <a:off x="615125" y="1318372"/>
            <a:ext cx="8136989" cy="4146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12. PLANTAS MEDICINAIS  NO PROGRAMA FARMÁCIAS VIVAS</a:t>
            </a:r>
            <a:endParaRPr b="1" i="0" sz="2000" u="none" cap="none" strike="noStrike">
              <a:solidFill>
                <a:srgbClr val="29622E"/>
              </a:solidFill>
              <a:latin typeface="Helvetica Neue"/>
              <a:ea typeface="Helvetica Neue"/>
              <a:cs typeface="Helvetica Neue"/>
              <a:sym typeface="Helvetica Neue"/>
            </a:endParaRPr>
          </a:p>
        </p:txBody>
      </p:sp>
      <p:sp>
        <p:nvSpPr>
          <p:cNvPr id="389" name="Google Shape;389;gdb989f9f47_0_117"/>
          <p:cNvSpPr txBox="1"/>
          <p:nvPr/>
        </p:nvSpPr>
        <p:spPr>
          <a:xfrm>
            <a:off x="615125" y="2044020"/>
            <a:ext cx="4425000" cy="2769959"/>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plantas medicinais a serem incluídas nas </a:t>
            </a:r>
            <a:r>
              <a:rPr b="0" i="1" lang="pt-BR" sz="1600" u="none" cap="none" strike="noStrike">
                <a:solidFill>
                  <a:schemeClr val="dk1"/>
                </a:solidFill>
                <a:latin typeface="Helvetica Neue"/>
                <a:ea typeface="Helvetica Neue"/>
                <a:cs typeface="Helvetica Neue"/>
                <a:sym typeface="Helvetica Neue"/>
              </a:rPr>
              <a:t>Farmácias Vivas</a:t>
            </a:r>
            <a:r>
              <a:rPr b="0" i="0" lang="pt-BR" sz="1600" u="none" cap="none" strike="noStrike">
                <a:solidFill>
                  <a:schemeClr val="dk1"/>
                </a:solidFill>
                <a:latin typeface="Helvetica Neue"/>
                <a:ea typeface="Helvetica Neue"/>
                <a:cs typeface="Helvetica Neue"/>
                <a:sym typeface="Helvetica Neue"/>
              </a:rPr>
              <a:t> para a instalação de Horto de Plantas Medicinais devem possuir eficácia e segurança terapêuticas comprovadas, além de certificação botânica, com selo de garantia  - Nº de Exsicata - incluindo as utilizadas em feridas (BRASIL, 2011). </a:t>
            </a:r>
            <a:endParaRPr b="0" i="0" sz="1600" u="none" cap="none" strike="noStrike">
              <a:solidFill>
                <a:schemeClr val="dk1"/>
              </a:solidFill>
              <a:latin typeface="Helvetica Neue"/>
              <a:ea typeface="Helvetica Neue"/>
              <a:cs typeface="Helvetica Neue"/>
              <a:sym typeface="Helvetica Neue"/>
            </a:endParaRPr>
          </a:p>
        </p:txBody>
      </p:sp>
      <p:pic>
        <p:nvPicPr>
          <p:cNvPr id="390" name="Google Shape;390;gdb989f9f47_0_117"/>
          <p:cNvPicPr preferRelativeResize="0"/>
          <p:nvPr/>
        </p:nvPicPr>
        <p:blipFill rotWithShape="1">
          <a:blip r:embed="rId3">
            <a:alphaModFix/>
          </a:blip>
          <a:srcRect b="0" l="0" r="0" t="0"/>
          <a:stretch/>
        </p:blipFill>
        <p:spPr>
          <a:xfrm>
            <a:off x="5376650" y="2264962"/>
            <a:ext cx="5849876" cy="3898976"/>
          </a:xfrm>
          <a:prstGeom prst="rect">
            <a:avLst/>
          </a:prstGeom>
          <a:noFill/>
          <a:ln>
            <a:noFill/>
          </a:ln>
        </p:spPr>
      </p:pic>
      <p:sp>
        <p:nvSpPr>
          <p:cNvPr id="391" name="Google Shape;391;gdb989f9f47_0_117"/>
          <p:cNvSpPr txBox="1"/>
          <p:nvPr/>
        </p:nvSpPr>
        <p:spPr>
          <a:xfrm>
            <a:off x="6019950" y="6164225"/>
            <a:ext cx="47499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Farmácia Viva</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none" cap="none" strike="noStrike">
                <a:solidFill>
                  <a:schemeClr val="dk1"/>
                </a:solidFill>
                <a:highlight>
                  <a:srgbClr val="F3F5F6"/>
                </a:highlight>
                <a:latin typeface="Helvetica Neue"/>
                <a:ea typeface="Helvetica Neue"/>
                <a:cs typeface="Helvetica Neue"/>
                <a:sym typeface="Helvetica Neue"/>
              </a:rPr>
              <a:t>Agência UFC - Projeto Farmácia Viva | Foto: Ribamar Neto</a:t>
            </a:r>
            <a:endParaRPr b="0" i="0" sz="1200" u="sng" cap="none" strike="noStrike">
              <a:solidFill>
                <a:schemeClr val="dk1"/>
              </a:solidFill>
              <a:highlight>
                <a:srgbClr val="F3F5F6"/>
              </a:highlight>
              <a:latin typeface="Helvetica Neue"/>
              <a:ea typeface="Helvetica Neue"/>
              <a:cs typeface="Helvetica Neue"/>
              <a:sym typeface="Helvetica Neue"/>
              <a:hlinkClick r:id="rId4">
                <a:extLst>
                  <a:ext uri="{A12FA001-AC4F-418D-AE19-62706E023703}">
                    <ahyp:hlinkClr val="tx"/>
                  </a:ext>
                </a:extLst>
              </a:hlinkClick>
            </a:endParaRPr>
          </a:p>
          <a:p>
            <a:pPr indent="0" lvl="0" marL="508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p:txBody>
      </p:sp>
      <p:pic>
        <p:nvPicPr>
          <p:cNvPr id="392" name="Google Shape;392;gdb989f9f47_0_117"/>
          <p:cNvPicPr preferRelativeResize="0"/>
          <p:nvPr/>
        </p:nvPicPr>
        <p:blipFill rotWithShape="1">
          <a:blip r:embed="rId5">
            <a:alphaModFix/>
          </a:blip>
          <a:srcRect b="0" l="0" r="0" t="0"/>
          <a:stretch/>
        </p:blipFill>
        <p:spPr>
          <a:xfrm>
            <a:off x="11350715" y="5632635"/>
            <a:ext cx="519111" cy="5191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db989f9f47_0_137"/>
          <p:cNvSpPr/>
          <p:nvPr/>
        </p:nvSpPr>
        <p:spPr>
          <a:xfrm>
            <a:off x="603150" y="1311106"/>
            <a:ext cx="9295593" cy="7499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12.1. HORTO DE PLANTAS MEDICINAIS PROFESSOR FRANCISCO JOSÉ DE ABREU MATOS DA UNIVERSIDADE FEDERAL DO CEARÁ – UFC</a:t>
            </a:r>
            <a:r>
              <a:rPr b="1" i="0" lang="pt-BR" sz="2000" u="none" cap="none" strike="noStrike">
                <a:solidFill>
                  <a:schemeClr val="dk1"/>
                </a:solidFill>
                <a:latin typeface="Helvetica Neue"/>
                <a:ea typeface="Helvetica Neue"/>
                <a:cs typeface="Helvetica Neue"/>
                <a:sym typeface="Helvetica Neue"/>
              </a:rPr>
              <a:t> </a:t>
            </a:r>
            <a:endParaRPr/>
          </a:p>
        </p:txBody>
      </p:sp>
      <p:sp>
        <p:nvSpPr>
          <p:cNvPr id="399" name="Google Shape;399;gdb989f9f47_0_137"/>
          <p:cNvSpPr txBox="1"/>
          <p:nvPr/>
        </p:nvSpPr>
        <p:spPr>
          <a:xfrm>
            <a:off x="538925" y="2417350"/>
            <a:ext cx="5790300" cy="3739455"/>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400"/>
              <a:buFont typeface="Arial"/>
              <a:buNone/>
            </a:pPr>
            <a:r>
              <a:rPr b="0" i="0" lang="pt-BR" sz="1400" u="none" cap="none" strike="noStrike">
                <a:solidFill>
                  <a:schemeClr val="dk1"/>
                </a:solidFill>
                <a:latin typeface="Helvetica Neue"/>
                <a:ea typeface="Helvetica Neue"/>
                <a:cs typeface="Helvetica Neue"/>
                <a:sym typeface="Helvetica Neue"/>
              </a:rPr>
              <a:t>Consta de 139 exemplares, entre matrizes de espécies validadas e espécies em estudo, cultivadas em canteiros, covas individuais, cercas ou caramanchões numa área de 7100 m</a:t>
            </a:r>
            <a:r>
              <a:rPr b="0" baseline="30000" i="0" lang="pt-BR" sz="1400" u="none" cap="none" strike="noStrike">
                <a:solidFill>
                  <a:schemeClr val="dk1"/>
                </a:solidFill>
                <a:latin typeface="Helvetica Neue"/>
                <a:ea typeface="Helvetica Neue"/>
                <a:cs typeface="Helvetica Neue"/>
                <a:sym typeface="Helvetica Neue"/>
              </a:rPr>
              <a:t>2</a:t>
            </a:r>
            <a:r>
              <a:rPr b="0" i="0" lang="pt-BR" sz="1400" u="none" cap="none" strike="noStrike">
                <a:solidFill>
                  <a:schemeClr val="dk1"/>
                </a:solidFill>
                <a:latin typeface="Helvetica Neue"/>
                <a:ea typeface="Helvetica Neue"/>
                <a:cs typeface="Helvetica Neue"/>
                <a:sym typeface="Helvetica Neue"/>
              </a:rPr>
              <a:t>. Essa coleção é de grande relevância para o país, pois consiste na agregação de valores de cada espécie em cultivo e possui um histórico que vai desde a seleção inicial feita com base nas informações populares sobre o uso medicinal, fidedignidade da matriz até à certificação botânica realizada no Herbário Prisco Bezerra do Departamento de Biologia da UFC.. As espécies medicinais já validadas foram coletadas no próprio local da informação e vêm sendo multiplicadas para integrar as novas </a:t>
            </a:r>
            <a:r>
              <a:rPr b="0" i="1" lang="pt-BR" sz="1400" u="none" cap="none" strike="noStrike">
                <a:solidFill>
                  <a:schemeClr val="dk1"/>
                </a:solidFill>
                <a:latin typeface="Helvetica Neue"/>
                <a:ea typeface="Helvetica Neue"/>
                <a:cs typeface="Helvetica Neue"/>
                <a:sym typeface="Helvetica Neue"/>
              </a:rPr>
              <a:t>Farmácias Vivas</a:t>
            </a:r>
            <a:r>
              <a:rPr b="0" i="0" lang="pt-BR" sz="1400" u="none" cap="none" strike="noStrike">
                <a:solidFill>
                  <a:schemeClr val="dk1"/>
                </a:solidFill>
                <a:latin typeface="Helvetica Neue"/>
                <a:ea typeface="Helvetica Neue"/>
                <a:cs typeface="Helvetica Neue"/>
                <a:sym typeface="Helvetica Neue"/>
              </a:rPr>
              <a:t> há mais de 30 anos.</a:t>
            </a:r>
            <a:endParaRPr b="0" i="0" sz="1400" u="none" cap="none" strike="noStrike">
              <a:solidFill>
                <a:schemeClr val="dk1"/>
              </a:solidFill>
              <a:latin typeface="Helvetica Neue"/>
              <a:ea typeface="Helvetica Neue"/>
              <a:cs typeface="Helvetica Neue"/>
              <a:sym typeface="Helvetica Neue"/>
            </a:endParaRPr>
          </a:p>
        </p:txBody>
      </p:sp>
      <p:sp>
        <p:nvSpPr>
          <p:cNvPr id="400" name="Google Shape;400;gdb989f9f47_0_137"/>
          <p:cNvSpPr txBox="1"/>
          <p:nvPr/>
        </p:nvSpPr>
        <p:spPr>
          <a:xfrm>
            <a:off x="6629550" y="5935625"/>
            <a:ext cx="4749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Horto de Plantas Medicinais - UFC</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Agência UFC - Projeto Farmácia Viva | Foto: Ribamar Neto</a:t>
            </a:r>
            <a:endParaRPr b="0" i="0" sz="1200" u="sng" cap="none" strike="noStrike">
              <a:solidFill>
                <a:schemeClr val="dk1"/>
              </a:solidFill>
              <a:latin typeface="Helvetica Neue"/>
              <a:ea typeface="Helvetica Neue"/>
              <a:cs typeface="Helvetica Neue"/>
              <a:sym typeface="Helvetica Neue"/>
              <a:hlinkClick r:id="rId3">
                <a:extLst>
                  <a:ext uri="{A12FA001-AC4F-418D-AE19-62706E023703}">
                    <ahyp:hlinkClr val="tx"/>
                  </a:ext>
                </a:extLst>
              </a:hlinkClick>
            </a:endParaRPr>
          </a:p>
          <a:p>
            <a:pPr indent="0" lvl="0" marL="508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p:txBody>
      </p:sp>
      <p:pic>
        <p:nvPicPr>
          <p:cNvPr id="401" name="Google Shape;401;gdb989f9f47_0_137"/>
          <p:cNvPicPr preferRelativeResize="0"/>
          <p:nvPr/>
        </p:nvPicPr>
        <p:blipFill rotWithShape="1">
          <a:blip r:embed="rId4">
            <a:alphaModFix/>
          </a:blip>
          <a:srcRect b="0" l="0" r="0" t="0"/>
          <a:stretch/>
        </p:blipFill>
        <p:spPr>
          <a:xfrm>
            <a:off x="6765075" y="2501600"/>
            <a:ext cx="4529300" cy="3396969"/>
          </a:xfrm>
          <a:prstGeom prst="rect">
            <a:avLst/>
          </a:prstGeom>
          <a:noFill/>
          <a:ln>
            <a:noFill/>
          </a:ln>
        </p:spPr>
      </p:pic>
      <p:pic>
        <p:nvPicPr>
          <p:cNvPr id="402" name="Google Shape;402;gdb989f9f47_0_137"/>
          <p:cNvPicPr preferRelativeResize="0"/>
          <p:nvPr/>
        </p:nvPicPr>
        <p:blipFill rotWithShape="1">
          <a:blip r:embed="rId5">
            <a:alphaModFix/>
          </a:blip>
          <a:srcRect b="0" l="0" r="0" t="0"/>
          <a:stretch/>
        </p:blipFill>
        <p:spPr>
          <a:xfrm>
            <a:off x="11405711" y="5367266"/>
            <a:ext cx="519111" cy="5191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1"/>
          <p:cNvSpPr txBox="1"/>
          <p:nvPr/>
        </p:nvSpPr>
        <p:spPr>
          <a:xfrm>
            <a:off x="629549" y="1772128"/>
            <a:ext cx="7629079"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Farmácias Vivas têm como objetivo oferecer, sem fins lucrativos, assistência farmacêutica fitoterápica às comunidades por meio da promoção do uso correto de plantas de ocorrência local ou regional dotadas de atividades terapêuticas cientificamente comprovadas.</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Esses modelos encontram-se descritos no Decreto Estadual nº 30016/2009, que dispõe sobre a Política de Implantação da Fitoterapia no Serviço Público do estado do Ceará, a partir dos tipos de atividades desenvolvidas, como cultivo de plantas medicinais, pré-processamento, preparação de remédios caseiros com plantas medicinais e preparação de fitoterápicos.  São estabelecidos, pelos níveis de complexidade, três modelos de Farmácias Vivas, bem difundidos no Brasil, conforme esquema a seguir.</a:t>
            </a:r>
            <a:endParaRPr b="0" i="0" sz="1400" u="none" cap="none" strike="noStrike">
              <a:solidFill>
                <a:srgbClr val="000000"/>
              </a:solidFill>
              <a:latin typeface="Arial"/>
              <a:ea typeface="Arial"/>
              <a:cs typeface="Arial"/>
              <a:sym typeface="Arial"/>
            </a:endParaRPr>
          </a:p>
        </p:txBody>
      </p:sp>
      <p:sp>
        <p:nvSpPr>
          <p:cNvPr id="409" name="Google Shape;409;p11"/>
          <p:cNvSpPr txBox="1"/>
          <p:nvPr/>
        </p:nvSpPr>
        <p:spPr>
          <a:xfrm>
            <a:off x="610550" y="1314208"/>
            <a:ext cx="5093564" cy="457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13. MODELOS DE FARMÁCIAS VIVAS</a:t>
            </a:r>
            <a:endParaRPr/>
          </a:p>
        </p:txBody>
      </p:sp>
      <p:pic>
        <p:nvPicPr>
          <p:cNvPr id="410" name="Google Shape;410;p11"/>
          <p:cNvPicPr preferRelativeResize="0"/>
          <p:nvPr/>
        </p:nvPicPr>
        <p:blipFill rotWithShape="1">
          <a:blip r:embed="rId3">
            <a:alphaModFix/>
          </a:blip>
          <a:srcRect b="0" l="0" r="0" t="0"/>
          <a:stretch/>
        </p:blipFill>
        <p:spPr>
          <a:xfrm>
            <a:off x="8822045" y="1865540"/>
            <a:ext cx="2498507" cy="3699861"/>
          </a:xfrm>
          <a:prstGeom prst="rect">
            <a:avLst/>
          </a:prstGeom>
          <a:noFill/>
          <a:ln>
            <a:noFill/>
          </a:ln>
        </p:spPr>
      </p:pic>
      <p:sp>
        <p:nvSpPr>
          <p:cNvPr id="411" name="Google Shape;411;p11"/>
          <p:cNvSpPr txBox="1"/>
          <p:nvPr/>
        </p:nvSpPr>
        <p:spPr>
          <a:xfrm>
            <a:off x="8700496" y="5565401"/>
            <a:ext cx="2861955"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Livro Farmácias Vivas</a:t>
            </a:r>
            <a:endParaRPr b="0" i="0" sz="1200" u="none" cap="none" strike="noStrike">
              <a:solidFill>
                <a:schemeClr val="dk1"/>
              </a:solidFill>
              <a:latin typeface="Helvetica Neue"/>
              <a:ea typeface="Helvetica Neue"/>
              <a:cs typeface="Helvetica Neue"/>
              <a:sym typeface="Helvetica Neue"/>
            </a:endParaRPr>
          </a:p>
          <a:p>
            <a:pPr indent="0" lvl="0" marL="5080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Autor: Francisco José de Abreu Matos</a:t>
            </a:r>
            <a:endParaRPr b="0" i="0" sz="1200" u="none" cap="none" strike="noStrike">
              <a:solidFill>
                <a:schemeClr val="dk1"/>
              </a:solidFill>
              <a:latin typeface="Helvetica Neue"/>
              <a:ea typeface="Helvetica Neue"/>
              <a:cs typeface="Helvetica Neue"/>
              <a:sym typeface="Helvetica Neue"/>
            </a:endParaRPr>
          </a:p>
          <a:p>
            <a:pPr indent="0" lvl="0" marL="5080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Editora UFC, Cadernos Sebrae, </a:t>
            </a:r>
            <a:endParaRPr/>
          </a:p>
          <a:p>
            <a:pPr indent="0" lvl="0" marL="5080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4ª edição, 2002</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6"/>
          <p:cNvPicPr preferRelativeResize="0"/>
          <p:nvPr/>
        </p:nvPicPr>
        <p:blipFill rotWithShape="1">
          <a:blip r:embed="rId3">
            <a:alphaModFix/>
          </a:blip>
          <a:srcRect b="0" l="0" r="0" t="0"/>
          <a:stretch/>
        </p:blipFill>
        <p:spPr>
          <a:xfrm>
            <a:off x="1271998" y="1518375"/>
            <a:ext cx="9648004" cy="5675270"/>
          </a:xfrm>
          <a:prstGeom prst="rect">
            <a:avLst/>
          </a:prstGeom>
          <a:noFill/>
          <a:ln>
            <a:noFill/>
          </a:ln>
        </p:spPr>
      </p:pic>
      <p:sp>
        <p:nvSpPr>
          <p:cNvPr id="418" name="Google Shape;418;p36"/>
          <p:cNvSpPr txBox="1"/>
          <p:nvPr/>
        </p:nvSpPr>
        <p:spPr>
          <a:xfrm>
            <a:off x="610550" y="1314208"/>
            <a:ext cx="5093564" cy="4579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13. MODELOS DE FARMÁCIAS VIVAS</a:t>
            </a:r>
            <a:endParaRPr/>
          </a:p>
        </p:txBody>
      </p:sp>
      <p:pic>
        <p:nvPicPr>
          <p:cNvPr id="419" name="Google Shape;419;p36"/>
          <p:cNvPicPr preferRelativeResize="0"/>
          <p:nvPr/>
        </p:nvPicPr>
        <p:blipFill rotWithShape="1">
          <a:blip r:embed="rId4">
            <a:alphaModFix/>
          </a:blip>
          <a:srcRect b="0" l="0" r="0" t="0"/>
          <a:stretch/>
        </p:blipFill>
        <p:spPr>
          <a:xfrm>
            <a:off x="10547378" y="4420493"/>
            <a:ext cx="519111" cy="519111"/>
          </a:xfrm>
          <a:prstGeom prst="rect">
            <a:avLst/>
          </a:prstGeom>
          <a:noFill/>
          <a:ln>
            <a:noFill/>
          </a:ln>
        </p:spPr>
      </p:pic>
      <p:pic>
        <p:nvPicPr>
          <p:cNvPr id="420" name="Google Shape;420;p36"/>
          <p:cNvPicPr preferRelativeResize="0"/>
          <p:nvPr/>
        </p:nvPicPr>
        <p:blipFill rotWithShape="1">
          <a:blip r:embed="rId5">
            <a:alphaModFix/>
          </a:blip>
          <a:srcRect b="0" l="0" r="0" t="0"/>
          <a:stretch/>
        </p:blipFill>
        <p:spPr>
          <a:xfrm>
            <a:off x="10547378" y="5011676"/>
            <a:ext cx="519111" cy="5191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7"/>
          <p:cNvPicPr preferRelativeResize="0"/>
          <p:nvPr/>
        </p:nvPicPr>
        <p:blipFill rotWithShape="1">
          <a:blip r:embed="rId3">
            <a:alphaModFix/>
          </a:blip>
          <a:srcRect b="0" l="0" r="0" t="0"/>
          <a:stretch/>
        </p:blipFill>
        <p:spPr>
          <a:xfrm>
            <a:off x="6560389" y="-108214"/>
            <a:ext cx="6079787" cy="6858000"/>
          </a:xfrm>
          <a:prstGeom prst="rect">
            <a:avLst/>
          </a:prstGeom>
          <a:noFill/>
          <a:ln>
            <a:noFill/>
          </a:ln>
        </p:spPr>
      </p:pic>
      <p:grpSp>
        <p:nvGrpSpPr>
          <p:cNvPr id="427" name="Google Shape;427;p37"/>
          <p:cNvGrpSpPr/>
          <p:nvPr/>
        </p:nvGrpSpPr>
        <p:grpSpPr>
          <a:xfrm flipH="1" rot="10800000">
            <a:off x="874030" y="3429000"/>
            <a:ext cx="10234899" cy="2524921"/>
            <a:chOff x="1034751" y="1748851"/>
            <a:chExt cx="10234899" cy="2524921"/>
          </a:xfrm>
        </p:grpSpPr>
        <p:grpSp>
          <p:nvGrpSpPr>
            <p:cNvPr id="428" name="Google Shape;428;p37"/>
            <p:cNvGrpSpPr/>
            <p:nvPr/>
          </p:nvGrpSpPr>
          <p:grpSpPr>
            <a:xfrm flipH="1" rot="10800000">
              <a:off x="2732922" y="2416508"/>
              <a:ext cx="5111357" cy="1857264"/>
              <a:chOff x="6354231" y="4131622"/>
              <a:chExt cx="5111357" cy="1857264"/>
            </a:xfrm>
          </p:grpSpPr>
          <p:pic>
            <p:nvPicPr>
              <p:cNvPr id="429" name="Google Shape;429;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30" name="Google Shape;430;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31" name="Google Shape;431;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432" name="Google Shape;432;p37"/>
            <p:cNvGrpSpPr/>
            <p:nvPr/>
          </p:nvGrpSpPr>
          <p:grpSpPr>
            <a:xfrm>
              <a:off x="1034751" y="1748851"/>
              <a:ext cx="10234899" cy="2524921"/>
              <a:chOff x="1034751" y="1748851"/>
              <a:chExt cx="10234899" cy="2524921"/>
            </a:xfrm>
          </p:grpSpPr>
          <p:grpSp>
            <p:nvGrpSpPr>
              <p:cNvPr id="433" name="Google Shape;433;p37"/>
              <p:cNvGrpSpPr/>
              <p:nvPr/>
            </p:nvGrpSpPr>
            <p:grpSpPr>
              <a:xfrm flipH="1" rot="10800000">
                <a:off x="6158293" y="2416508"/>
                <a:ext cx="5111357" cy="1857264"/>
                <a:chOff x="6354231" y="4131622"/>
                <a:chExt cx="5111357" cy="1857264"/>
              </a:xfrm>
            </p:grpSpPr>
            <p:pic>
              <p:nvPicPr>
                <p:cNvPr id="434" name="Google Shape;434;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35" name="Google Shape;435;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36" name="Google Shape;436;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437" name="Google Shape;437;p37"/>
              <p:cNvGrpSpPr/>
              <p:nvPr/>
            </p:nvGrpSpPr>
            <p:grpSpPr>
              <a:xfrm flipH="1" rot="10800000">
                <a:off x="1034751" y="2416508"/>
                <a:ext cx="5111357" cy="1857264"/>
                <a:chOff x="6354231" y="4131622"/>
                <a:chExt cx="5111357" cy="1857264"/>
              </a:xfrm>
            </p:grpSpPr>
            <p:pic>
              <p:nvPicPr>
                <p:cNvPr id="438" name="Google Shape;438;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39" name="Google Shape;439;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40" name="Google Shape;440;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441" name="Google Shape;441;p37"/>
              <p:cNvGrpSpPr/>
              <p:nvPr/>
            </p:nvGrpSpPr>
            <p:grpSpPr>
              <a:xfrm flipH="1" rot="10800000">
                <a:off x="6158293" y="1748851"/>
                <a:ext cx="5111357" cy="1857264"/>
                <a:chOff x="6354231" y="4131622"/>
                <a:chExt cx="5111357" cy="1857264"/>
              </a:xfrm>
            </p:grpSpPr>
            <p:pic>
              <p:nvPicPr>
                <p:cNvPr id="442" name="Google Shape;442;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43" name="Google Shape;443;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44" name="Google Shape;444;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445" name="Google Shape;445;p37"/>
              <p:cNvGrpSpPr/>
              <p:nvPr/>
            </p:nvGrpSpPr>
            <p:grpSpPr>
              <a:xfrm flipH="1" rot="10800000">
                <a:off x="1034751" y="1748851"/>
                <a:ext cx="5111357" cy="1857264"/>
                <a:chOff x="6354231" y="4131622"/>
                <a:chExt cx="5111357" cy="1857264"/>
              </a:xfrm>
            </p:grpSpPr>
            <p:pic>
              <p:nvPicPr>
                <p:cNvPr id="446" name="Google Shape;446;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47" name="Google Shape;447;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48" name="Google Shape;448;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449" name="Google Shape;449;p37"/>
              <p:cNvGrpSpPr/>
              <p:nvPr/>
            </p:nvGrpSpPr>
            <p:grpSpPr>
              <a:xfrm flipH="1" rot="10800000">
                <a:off x="4474636" y="1748851"/>
                <a:ext cx="5111357" cy="1857264"/>
                <a:chOff x="6354231" y="4131622"/>
                <a:chExt cx="5111357" cy="1857264"/>
              </a:xfrm>
            </p:grpSpPr>
            <p:pic>
              <p:nvPicPr>
                <p:cNvPr id="450" name="Google Shape;450;p37"/>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451" name="Google Shape;451;p37"/>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452" name="Google Shape;452;p37"/>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grpSp>
      <p:pic>
        <p:nvPicPr>
          <p:cNvPr id="453" name="Google Shape;453;p37"/>
          <p:cNvPicPr preferRelativeResize="0"/>
          <p:nvPr/>
        </p:nvPicPr>
        <p:blipFill rotWithShape="1">
          <a:blip r:embed="rId5">
            <a:alphaModFix/>
          </a:blip>
          <a:srcRect b="0" l="0" r="0" t="0"/>
          <a:stretch/>
        </p:blipFill>
        <p:spPr>
          <a:xfrm>
            <a:off x="9405458" y="2845840"/>
            <a:ext cx="1335864" cy="1335864"/>
          </a:xfrm>
          <a:prstGeom prst="rect">
            <a:avLst/>
          </a:prstGeom>
          <a:noFill/>
          <a:ln>
            <a:noFill/>
          </a:ln>
        </p:spPr>
      </p:pic>
      <p:sp>
        <p:nvSpPr>
          <p:cNvPr id="454" name="Google Shape;454;p37"/>
          <p:cNvSpPr txBox="1"/>
          <p:nvPr/>
        </p:nvSpPr>
        <p:spPr>
          <a:xfrm>
            <a:off x="852616" y="3255440"/>
            <a:ext cx="10577384"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455" name="Google Shape;455;p37"/>
          <p:cNvSpPr txBox="1"/>
          <p:nvPr/>
        </p:nvSpPr>
        <p:spPr>
          <a:xfrm>
            <a:off x="587733" y="1330714"/>
            <a:ext cx="5043879"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13.1. SISTEMAS DE FUNCIONAMENTO </a:t>
            </a:r>
            <a:endParaRPr/>
          </a:p>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DAS FARMÁCIAS VIVAS</a:t>
            </a:r>
            <a:endParaRPr/>
          </a:p>
        </p:txBody>
      </p:sp>
      <p:sp>
        <p:nvSpPr>
          <p:cNvPr id="456" name="Google Shape;456;p37"/>
          <p:cNvSpPr txBox="1"/>
          <p:nvPr/>
        </p:nvSpPr>
        <p:spPr>
          <a:xfrm>
            <a:off x="1279852" y="3708067"/>
            <a:ext cx="8957056" cy="196707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As Farmácias Vivas, nos seus três níveis de complexidade, modelos I, II e III,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deverão adequar as suas atividades da forma mais conveniente ao sistema de saúde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ao qual estão inseridas, respeitando-se as limitações de recursos financeiros, humanos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logísticos, fazendo prevalecer a saúde do usuário do sistema. Na prática, ocorrem </a:t>
            </a:r>
            <a:endParaRPr/>
          </a:p>
          <a:p>
            <a:pPr indent="0" lvl="0" marL="0" marR="0" rtl="0" algn="l">
              <a:lnSpc>
                <a:spcPct val="150000"/>
              </a:lnSpc>
              <a:spcBef>
                <a:spcPts val="0"/>
              </a:spcBef>
              <a:spcAft>
                <a:spcPts val="0"/>
              </a:spcAft>
              <a:buClr>
                <a:schemeClr val="dk1"/>
              </a:buClr>
              <a:buSzPts val="1600"/>
              <a:buFont typeface="Arial"/>
              <a:buNone/>
            </a:pPr>
            <a:r>
              <a:rPr b="1" i="0" lang="pt-BR" sz="1600" u="none" cap="none" strike="noStrike">
                <a:solidFill>
                  <a:schemeClr val="lt1"/>
                </a:solidFill>
                <a:latin typeface="Helvetica Neue"/>
                <a:ea typeface="Helvetica Neue"/>
                <a:cs typeface="Helvetica Neue"/>
                <a:sym typeface="Helvetica Neue"/>
              </a:rPr>
              <a:t>dois sistemas de funcionamento, descritos a seguir. (CEARÁ, 2015)</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grpSp>
        <p:nvGrpSpPr>
          <p:cNvPr id="462" name="Google Shape;462;p38"/>
          <p:cNvGrpSpPr/>
          <p:nvPr/>
        </p:nvGrpSpPr>
        <p:grpSpPr>
          <a:xfrm>
            <a:off x="2538036" y="3829407"/>
            <a:ext cx="7062341" cy="2327808"/>
            <a:chOff x="1450677" y="3835433"/>
            <a:chExt cx="7432478" cy="2470609"/>
          </a:xfrm>
        </p:grpSpPr>
        <p:pic>
          <p:nvPicPr>
            <p:cNvPr id="463" name="Google Shape;463;p38"/>
            <p:cNvPicPr preferRelativeResize="0"/>
            <p:nvPr/>
          </p:nvPicPr>
          <p:blipFill rotWithShape="1">
            <a:blip r:embed="rId3">
              <a:alphaModFix/>
            </a:blip>
            <a:srcRect b="0" l="0" r="0" t="0"/>
            <a:stretch/>
          </p:blipFill>
          <p:spPr>
            <a:xfrm>
              <a:off x="1450677" y="3835433"/>
              <a:ext cx="3179793" cy="2470609"/>
            </a:xfrm>
            <a:prstGeom prst="rect">
              <a:avLst/>
            </a:prstGeom>
            <a:noFill/>
            <a:ln>
              <a:noFill/>
            </a:ln>
          </p:spPr>
        </p:pic>
        <p:pic>
          <p:nvPicPr>
            <p:cNvPr id="464" name="Google Shape;464;p38"/>
            <p:cNvPicPr preferRelativeResize="0"/>
            <p:nvPr/>
          </p:nvPicPr>
          <p:blipFill rotWithShape="1">
            <a:blip r:embed="rId3">
              <a:alphaModFix/>
            </a:blip>
            <a:srcRect b="0" l="0" r="0" t="0"/>
            <a:stretch/>
          </p:blipFill>
          <p:spPr>
            <a:xfrm>
              <a:off x="3598791" y="3835433"/>
              <a:ext cx="3179793" cy="2470609"/>
            </a:xfrm>
            <a:prstGeom prst="rect">
              <a:avLst/>
            </a:prstGeom>
            <a:noFill/>
            <a:ln>
              <a:noFill/>
            </a:ln>
          </p:spPr>
        </p:pic>
        <p:pic>
          <p:nvPicPr>
            <p:cNvPr id="465" name="Google Shape;465;p38"/>
            <p:cNvPicPr preferRelativeResize="0"/>
            <p:nvPr/>
          </p:nvPicPr>
          <p:blipFill rotWithShape="1">
            <a:blip r:embed="rId3">
              <a:alphaModFix/>
            </a:blip>
            <a:srcRect b="0" l="0" r="0" t="0"/>
            <a:stretch/>
          </p:blipFill>
          <p:spPr>
            <a:xfrm>
              <a:off x="5703362" y="3835433"/>
              <a:ext cx="3179793" cy="2470609"/>
            </a:xfrm>
            <a:prstGeom prst="rect">
              <a:avLst/>
            </a:prstGeom>
            <a:noFill/>
            <a:ln>
              <a:noFill/>
            </a:ln>
          </p:spPr>
        </p:pic>
      </p:grpSp>
      <p:sp>
        <p:nvSpPr>
          <p:cNvPr id="466" name="Google Shape;466;p38"/>
          <p:cNvSpPr txBox="1"/>
          <p:nvPr/>
        </p:nvSpPr>
        <p:spPr>
          <a:xfrm>
            <a:off x="601832" y="1326583"/>
            <a:ext cx="108939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13.2. A FARMÁCIA VIVA III - PRODUTORA E DISPENSADORA </a:t>
            </a:r>
            <a:endParaRPr/>
          </a:p>
        </p:txBody>
      </p:sp>
      <p:sp>
        <p:nvSpPr>
          <p:cNvPr id="467" name="Google Shape;467;p38"/>
          <p:cNvSpPr/>
          <p:nvPr/>
        </p:nvSpPr>
        <p:spPr>
          <a:xfrm>
            <a:off x="993600" y="2067635"/>
            <a:ext cx="10204800"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sistema, a depender do nível de complexidade, a Farmácia Viva III possui um Horto de Plantas Medicinais para produção e dispensação direta de plantas medicinais in natura e/ou a droga vegetal, sendo  que o Horto de Plantas Medicinais está na mesma área da oficina farmacêutica, o que facilita a integração dos trabalhos de produção e dispensação de plantas medicinais in natura e/ou droga vegetal e fitoterápicos. </a:t>
            </a:r>
            <a:endParaRPr b="0" i="0" sz="1600" u="none" cap="none" strike="noStrike">
              <a:solidFill>
                <a:schemeClr val="dk1"/>
              </a:solidFill>
              <a:latin typeface="Helvetica Neue"/>
              <a:ea typeface="Helvetica Neue"/>
              <a:cs typeface="Helvetica Neue"/>
              <a:sym typeface="Helvetica Neue"/>
            </a:endParaRPr>
          </a:p>
        </p:txBody>
      </p:sp>
      <p:sp>
        <p:nvSpPr>
          <p:cNvPr id="468" name="Google Shape;468;p38"/>
          <p:cNvSpPr txBox="1"/>
          <p:nvPr/>
        </p:nvSpPr>
        <p:spPr>
          <a:xfrm>
            <a:off x="3587561" y="4370077"/>
            <a:ext cx="5982900" cy="1542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Arial"/>
              <a:buNone/>
            </a:pPr>
            <a:r>
              <a:rPr b="1" i="0" lang="pt-BR" sz="1600" u="none" cap="none" strike="noStrike">
                <a:solidFill>
                  <a:schemeClr val="lt1"/>
                </a:solidFill>
                <a:latin typeface="Helvetica Neue"/>
                <a:ea typeface="Helvetica Neue"/>
                <a:cs typeface="Helvetica Neue"/>
                <a:sym typeface="Helvetica Neue"/>
              </a:rPr>
              <a:t>A Farmácia Viva III  como  Unidade Produtora e Dispensadora  de Plantas Medicinais e Fitoterápicos!</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chemeClr val="dk1"/>
              </a:buClr>
              <a:buSzPts val="2800"/>
              <a:buFont typeface="Arial"/>
              <a:buNone/>
            </a:pPr>
            <a:r>
              <a:rPr b="1" i="0" lang="pt-BR" sz="1600" u="none" cap="none" strike="noStrike">
                <a:solidFill>
                  <a:schemeClr val="lt1"/>
                </a:solidFill>
                <a:latin typeface="Helvetica Neue"/>
                <a:ea typeface="Helvetica Neue"/>
                <a:cs typeface="Helvetica Neue"/>
                <a:sym typeface="Helvetica Neue"/>
              </a:rPr>
              <a:t>O Horto de PLantas Medicinais está na mesma área da Oficina Farmacêutica.</a:t>
            </a:r>
            <a:endParaRPr b="1" i="0" sz="1600" u="none" cap="none" strike="noStrike">
              <a:solidFill>
                <a:schemeClr val="lt1"/>
              </a:solidFill>
              <a:latin typeface="Helvetica Neue"/>
              <a:ea typeface="Helvetica Neue"/>
              <a:cs typeface="Helvetica Neue"/>
              <a:sym typeface="Helvetica Neue"/>
            </a:endParaRPr>
          </a:p>
        </p:txBody>
      </p:sp>
      <p:pic>
        <p:nvPicPr>
          <p:cNvPr id="469" name="Google Shape;469;p38"/>
          <p:cNvPicPr preferRelativeResize="0"/>
          <p:nvPr/>
        </p:nvPicPr>
        <p:blipFill rotWithShape="1">
          <a:blip r:embed="rId4">
            <a:alphaModFix/>
          </a:blip>
          <a:srcRect b="0" l="0" r="0" t="0"/>
          <a:stretch/>
        </p:blipFill>
        <p:spPr>
          <a:xfrm>
            <a:off x="1953807" y="4473498"/>
            <a:ext cx="1335864" cy="13358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nvSpPr>
        <p:spPr>
          <a:xfrm>
            <a:off x="669150" y="1916104"/>
            <a:ext cx="108537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o desenvolvimento desse sistema de trabalho, destacam-se as seguintes considerações:</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A dispensação do fitoterápico é feita, mediante formulário padronizado, diretamente da Farmácia Viva para o usuário através de indicação farmacêutica ou receituário de outro profissional de saúde habilitado, na própria Farmácia Viva;</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A dispensação é sempre realizada por uma pessoa capacitada em fitoterapia (normalmente o farmacêutico habilitado para tal fim) que realiza a correta dispensação, prevenindo possíveis interações e reações adversas, promovendo o uso racional.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A realização da Atenção Farmacêutica em Fitoterapia é facilitada, principalmente para usuários com doenças crônicas (diabetes, hipertensão, entre outros);</a:t>
            </a:r>
            <a:endParaRPr b="0" i="0" sz="1600" u="none" cap="none" strike="noStrike">
              <a:solidFill>
                <a:schemeClr val="dk1"/>
              </a:solidFill>
              <a:latin typeface="Helvetica Neue"/>
              <a:ea typeface="Helvetica Neue"/>
              <a:cs typeface="Helvetica Neue"/>
              <a:sym typeface="Helvetica Neue"/>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Tem como vantagem não só disponibilizar o fitoterápico, mas a planta medicinal desidratada e a planta medicinal in natura; </a:t>
            </a:r>
            <a:endParaRPr b="0" i="0" sz="1600" u="none" cap="none" strike="noStrike">
              <a:solidFill>
                <a:schemeClr val="dk1"/>
              </a:solidFill>
              <a:latin typeface="Helvetica Neue"/>
              <a:ea typeface="Helvetica Neue"/>
              <a:cs typeface="Helvetica Neue"/>
              <a:sym typeface="Helvetica Neue"/>
            </a:endParaRPr>
          </a:p>
        </p:txBody>
      </p:sp>
      <p:sp>
        <p:nvSpPr>
          <p:cNvPr id="476" name="Google Shape;476;p39"/>
          <p:cNvSpPr txBox="1"/>
          <p:nvPr/>
        </p:nvSpPr>
        <p:spPr>
          <a:xfrm>
            <a:off x="601832" y="1326583"/>
            <a:ext cx="108939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13.2. A FARMÁCIA VIVA III - PRODUTORA E DISPENSADORA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de84a32ccc_1_0"/>
          <p:cNvSpPr txBox="1"/>
          <p:nvPr/>
        </p:nvSpPr>
        <p:spPr>
          <a:xfrm>
            <a:off x="649306" y="1874271"/>
            <a:ext cx="5280600" cy="44400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rgbClr val="00B050"/>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Exige-se menor esforço da Farmácia Viva (municipal) em monitorar o correto armazenamento e os estoques, pois os mesmos encontram-se na própria unidade, o que facilita a gestão e programação;</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A proximidade do horto medicinal amplia a didática a ser utilizada para a educação popular (interativa e lúdica) pela possibilidade do contato direto com as plantas medicinais em seus canteiros, favorecendo principalmente a educação agronômica;</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B050"/>
              </a:buClr>
              <a:buSzPts val="1600"/>
              <a:buFont typeface="Noto Sans Symbols"/>
              <a:buChar char="▪"/>
            </a:pPr>
            <a:r>
              <a:rPr b="0" i="0" lang="pt-BR" sz="1600" u="none" cap="none" strike="noStrike">
                <a:solidFill>
                  <a:schemeClr val="dk1"/>
                </a:solidFill>
                <a:latin typeface="Helvetica Neue"/>
                <a:ea typeface="Helvetica Neue"/>
                <a:cs typeface="Helvetica Neue"/>
                <a:sym typeface="Helvetica Neue"/>
              </a:rPr>
              <a:t>Pode ter como limitação a distância do usuário do serviço à unidade de Farmácia Viva.</a:t>
            </a:r>
            <a:endParaRPr b="0" i="0" sz="1600" u="none" cap="none" strike="noStrike">
              <a:solidFill>
                <a:schemeClr val="dk1"/>
              </a:solidFill>
              <a:latin typeface="Helvetica Neue"/>
              <a:ea typeface="Helvetica Neue"/>
              <a:cs typeface="Helvetica Neue"/>
              <a:sym typeface="Helvetica Neue"/>
            </a:endParaRPr>
          </a:p>
          <a:p>
            <a:pPr indent="-184150" lvl="0" marL="387350" marR="0" rtl="0" algn="just">
              <a:lnSpc>
                <a:spcPct val="150000"/>
              </a:lnSpc>
              <a:spcBef>
                <a:spcPts val="0"/>
              </a:spcBef>
              <a:spcAft>
                <a:spcPts val="0"/>
              </a:spcAft>
              <a:buClr>
                <a:srgbClr val="00B05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pic>
        <p:nvPicPr>
          <p:cNvPr id="483" name="Google Shape;483;gde84a32ccc_1_0"/>
          <p:cNvPicPr preferRelativeResize="0"/>
          <p:nvPr/>
        </p:nvPicPr>
        <p:blipFill rotWithShape="1">
          <a:blip r:embed="rId3">
            <a:alphaModFix/>
          </a:blip>
          <a:srcRect b="0" l="0" r="0" t="0"/>
          <a:stretch/>
        </p:blipFill>
        <p:spPr>
          <a:xfrm>
            <a:off x="6263275" y="2001041"/>
            <a:ext cx="5426000" cy="3605875"/>
          </a:xfrm>
          <a:prstGeom prst="rect">
            <a:avLst/>
          </a:prstGeom>
          <a:noFill/>
          <a:ln>
            <a:noFill/>
          </a:ln>
        </p:spPr>
      </p:pic>
      <p:sp>
        <p:nvSpPr>
          <p:cNvPr id="484" name="Google Shape;484;gde84a32ccc_1_0"/>
          <p:cNvSpPr txBox="1"/>
          <p:nvPr/>
        </p:nvSpPr>
        <p:spPr>
          <a:xfrm>
            <a:off x="6262096" y="5606916"/>
            <a:ext cx="54260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Farmácia Viva III de Betim/MG</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none" cap="none" strike="noStrike">
                <a:solidFill>
                  <a:schemeClr val="dk1"/>
                </a:solidFill>
                <a:highlight>
                  <a:srgbClr val="F3F5F6"/>
                </a:highlight>
                <a:latin typeface="Helvetica Neue"/>
                <a:ea typeface="Helvetica Neue"/>
                <a:cs typeface="Helvetica Neue"/>
                <a:sym typeface="Helvetica Neue"/>
              </a:rPr>
              <a:t>SES/MG</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p:txBody>
      </p:sp>
      <p:sp>
        <p:nvSpPr>
          <p:cNvPr id="485" name="Google Shape;485;gde84a32ccc_1_0"/>
          <p:cNvSpPr txBox="1"/>
          <p:nvPr/>
        </p:nvSpPr>
        <p:spPr>
          <a:xfrm>
            <a:off x="601832" y="1326583"/>
            <a:ext cx="108939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13.2. A FARMÁCIA VIVA III - PRODUTORA E DISPENSADORA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40"/>
          <p:cNvGrpSpPr/>
          <p:nvPr/>
        </p:nvGrpSpPr>
        <p:grpSpPr>
          <a:xfrm>
            <a:off x="5069238" y="4193396"/>
            <a:ext cx="5887912" cy="1940684"/>
            <a:chOff x="1450677" y="3835433"/>
            <a:chExt cx="7432478" cy="2470609"/>
          </a:xfrm>
        </p:grpSpPr>
        <p:pic>
          <p:nvPicPr>
            <p:cNvPr id="492" name="Google Shape;492;p40"/>
            <p:cNvPicPr preferRelativeResize="0"/>
            <p:nvPr/>
          </p:nvPicPr>
          <p:blipFill rotWithShape="1">
            <a:blip r:embed="rId3">
              <a:alphaModFix/>
            </a:blip>
            <a:srcRect b="0" l="0" r="0" t="0"/>
            <a:stretch/>
          </p:blipFill>
          <p:spPr>
            <a:xfrm>
              <a:off x="1450677" y="3835433"/>
              <a:ext cx="3179793" cy="2470609"/>
            </a:xfrm>
            <a:prstGeom prst="rect">
              <a:avLst/>
            </a:prstGeom>
            <a:noFill/>
            <a:ln>
              <a:noFill/>
            </a:ln>
          </p:spPr>
        </p:pic>
        <p:pic>
          <p:nvPicPr>
            <p:cNvPr id="493" name="Google Shape;493;p40"/>
            <p:cNvPicPr preferRelativeResize="0"/>
            <p:nvPr/>
          </p:nvPicPr>
          <p:blipFill rotWithShape="1">
            <a:blip r:embed="rId3">
              <a:alphaModFix/>
            </a:blip>
            <a:srcRect b="0" l="0" r="0" t="0"/>
            <a:stretch/>
          </p:blipFill>
          <p:spPr>
            <a:xfrm>
              <a:off x="3598791" y="3835433"/>
              <a:ext cx="3179793" cy="2470609"/>
            </a:xfrm>
            <a:prstGeom prst="rect">
              <a:avLst/>
            </a:prstGeom>
            <a:noFill/>
            <a:ln>
              <a:noFill/>
            </a:ln>
          </p:spPr>
        </p:pic>
        <p:pic>
          <p:nvPicPr>
            <p:cNvPr id="494" name="Google Shape;494;p40"/>
            <p:cNvPicPr preferRelativeResize="0"/>
            <p:nvPr/>
          </p:nvPicPr>
          <p:blipFill rotWithShape="1">
            <a:blip r:embed="rId3">
              <a:alphaModFix/>
            </a:blip>
            <a:srcRect b="0" l="0" r="0" t="0"/>
            <a:stretch/>
          </p:blipFill>
          <p:spPr>
            <a:xfrm>
              <a:off x="5703362" y="3835433"/>
              <a:ext cx="3179793" cy="2470609"/>
            </a:xfrm>
            <a:prstGeom prst="rect">
              <a:avLst/>
            </a:prstGeom>
            <a:noFill/>
            <a:ln>
              <a:noFill/>
            </a:ln>
          </p:spPr>
        </p:pic>
      </p:grpSp>
      <p:pic>
        <p:nvPicPr>
          <p:cNvPr id="495" name="Google Shape;495;p40"/>
          <p:cNvPicPr preferRelativeResize="0"/>
          <p:nvPr/>
        </p:nvPicPr>
        <p:blipFill rotWithShape="1">
          <a:blip r:embed="rId4">
            <a:alphaModFix/>
          </a:blip>
          <a:srcRect b="0" l="0" r="0" t="0"/>
          <a:stretch/>
        </p:blipFill>
        <p:spPr>
          <a:xfrm>
            <a:off x="9191986" y="3649392"/>
            <a:ext cx="1335864" cy="1335864"/>
          </a:xfrm>
          <a:prstGeom prst="rect">
            <a:avLst/>
          </a:prstGeom>
          <a:noFill/>
          <a:ln>
            <a:noFill/>
          </a:ln>
        </p:spPr>
      </p:pic>
      <p:sp>
        <p:nvSpPr>
          <p:cNvPr id="496" name="Google Shape;496;p40"/>
          <p:cNvSpPr txBox="1"/>
          <p:nvPr/>
        </p:nvSpPr>
        <p:spPr>
          <a:xfrm>
            <a:off x="601831" y="2098028"/>
            <a:ext cx="8786009"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Nesse sistema, a distribuição é feita pela Central de Abastecimento Farmacêutico da unidade Farmácia Viva III ou da Coordenadoria de Assistência Farmacêutica, mediante formulário padronizado, para as Unidade Básicas de Saúde.</a:t>
            </a:r>
            <a:endParaRPr b="0" i="0" sz="1400" u="none" cap="none" strike="noStrike">
              <a:solidFill>
                <a:srgbClr val="000000"/>
              </a:solidFill>
              <a:latin typeface="Arial"/>
              <a:ea typeface="Arial"/>
              <a:cs typeface="Arial"/>
              <a:sym typeface="Arial"/>
            </a:endParaRPr>
          </a:p>
        </p:txBody>
      </p:sp>
      <p:sp>
        <p:nvSpPr>
          <p:cNvPr id="497" name="Google Shape;497;p40"/>
          <p:cNvSpPr txBox="1"/>
          <p:nvPr/>
        </p:nvSpPr>
        <p:spPr>
          <a:xfrm>
            <a:off x="601832" y="1305825"/>
            <a:ext cx="5494168" cy="4612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13.3. A FARMÁCIA VIVA III - PRODUTORA </a:t>
            </a:r>
            <a:endParaRPr/>
          </a:p>
        </p:txBody>
      </p:sp>
      <p:sp>
        <p:nvSpPr>
          <p:cNvPr id="498" name="Google Shape;498;p40"/>
          <p:cNvSpPr txBox="1"/>
          <p:nvPr/>
        </p:nvSpPr>
        <p:spPr>
          <a:xfrm>
            <a:off x="5306994" y="5095274"/>
            <a:ext cx="4836750" cy="78506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Arial"/>
              <a:buNone/>
            </a:pPr>
            <a:r>
              <a:rPr b="1" i="0" lang="pt-BR" sz="1600" u="none" cap="none" strike="noStrike">
                <a:solidFill>
                  <a:schemeClr val="lt1"/>
                </a:solidFill>
                <a:latin typeface="Helvetica Neue"/>
                <a:ea typeface="Helvetica Neue"/>
                <a:cs typeface="Helvetica Neue"/>
                <a:sym typeface="Helvetica Neue"/>
              </a:rPr>
              <a:t>A Farmácia Viva III  como  Unidade Produtora  de Plantas Medicinais e Fitoterápicos!</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de84a32ccc_1_40"/>
          <p:cNvPicPr preferRelativeResize="0"/>
          <p:nvPr/>
        </p:nvPicPr>
        <p:blipFill rotWithShape="1">
          <a:blip r:embed="rId3">
            <a:alphaModFix/>
          </a:blip>
          <a:srcRect b="0" l="0" r="0" t="0"/>
          <a:stretch/>
        </p:blipFill>
        <p:spPr>
          <a:xfrm>
            <a:off x="698500" y="2441975"/>
            <a:ext cx="10795000" cy="3594100"/>
          </a:xfrm>
          <a:prstGeom prst="rect">
            <a:avLst/>
          </a:prstGeom>
          <a:noFill/>
          <a:ln>
            <a:noFill/>
          </a:ln>
        </p:spPr>
      </p:pic>
      <p:sp>
        <p:nvSpPr>
          <p:cNvPr id="505" name="Google Shape;505;gde84a32ccc_1_40"/>
          <p:cNvSpPr/>
          <p:nvPr/>
        </p:nvSpPr>
        <p:spPr>
          <a:xfrm>
            <a:off x="671950" y="1767027"/>
            <a:ext cx="10284300" cy="54945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o desenvolvimento desse sistema de trabalho, as seguintes considerações podem ser apontadas:</a:t>
            </a:r>
            <a:endParaRPr b="0" i="0" sz="1600" u="none" cap="none" strike="noStrike">
              <a:solidFill>
                <a:schemeClr val="dk1"/>
              </a:solidFill>
              <a:latin typeface="Helvetica Neue"/>
              <a:ea typeface="Helvetica Neue"/>
              <a:cs typeface="Helvetica Neue"/>
              <a:sym typeface="Helvetica Neue"/>
            </a:endParaRPr>
          </a:p>
        </p:txBody>
      </p:sp>
      <p:sp>
        <p:nvSpPr>
          <p:cNvPr id="506" name="Google Shape;506;gde84a32ccc_1_40"/>
          <p:cNvSpPr txBox="1"/>
          <p:nvPr/>
        </p:nvSpPr>
        <p:spPr>
          <a:xfrm>
            <a:off x="601832" y="1305825"/>
            <a:ext cx="5494168" cy="4612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13.3. A FARMÁCIA VIVA III - PRODUTORA </a:t>
            </a:r>
            <a:endParaRPr/>
          </a:p>
        </p:txBody>
      </p:sp>
      <p:pic>
        <p:nvPicPr>
          <p:cNvPr id="507" name="Google Shape;507;gde84a32ccc_1_40"/>
          <p:cNvPicPr preferRelativeResize="0"/>
          <p:nvPr/>
        </p:nvPicPr>
        <p:blipFill rotWithShape="1">
          <a:blip r:embed="rId4">
            <a:alphaModFix/>
          </a:blip>
          <a:srcRect b="0" l="0" r="0" t="0"/>
          <a:stretch/>
        </p:blipFill>
        <p:spPr>
          <a:xfrm>
            <a:off x="11144786" y="2664845"/>
            <a:ext cx="519111" cy="519111"/>
          </a:xfrm>
          <a:prstGeom prst="rect">
            <a:avLst/>
          </a:prstGeom>
          <a:noFill/>
          <a:ln>
            <a:noFill/>
          </a:ln>
        </p:spPr>
      </p:pic>
      <p:pic>
        <p:nvPicPr>
          <p:cNvPr id="508" name="Google Shape;508;gde84a32ccc_1_40"/>
          <p:cNvPicPr preferRelativeResize="0"/>
          <p:nvPr/>
        </p:nvPicPr>
        <p:blipFill rotWithShape="1">
          <a:blip r:embed="rId5">
            <a:alphaModFix/>
          </a:blip>
          <a:srcRect b="0" l="0" r="0" t="0"/>
          <a:stretch/>
        </p:blipFill>
        <p:spPr>
          <a:xfrm>
            <a:off x="11144786" y="3256028"/>
            <a:ext cx="519111" cy="519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6"/>
          <p:cNvSpPr txBox="1"/>
          <p:nvPr/>
        </p:nvSpPr>
        <p:spPr>
          <a:xfrm>
            <a:off x="635483" y="1779747"/>
            <a:ext cx="55671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Rever as aulas Etapa 2:</a:t>
            </a:r>
            <a:endParaRPr b="0" i="0" sz="1600" u="none" cap="none" strike="noStrike">
              <a:solidFill>
                <a:schemeClr val="dk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Aula 1.1 Plantas Medicinais e Fitoterápicos na  Atenção Primária à Saúde.</a:t>
            </a:r>
            <a:endParaRPr b="0" i="0" sz="1600" u="none" cap="none" strike="noStrike">
              <a:solidFill>
                <a:schemeClr val="dk1"/>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rgbClr val="80AF3E"/>
              </a:buClr>
              <a:buSzPts val="1600"/>
              <a:buFont typeface="Arial"/>
              <a:buChar char="•"/>
            </a:pPr>
            <a:r>
              <a:rPr b="0" i="0" lang="pt-BR" sz="1600" u="none" cap="none" strike="noStrike">
                <a:solidFill>
                  <a:schemeClr val="dk1"/>
                </a:solidFill>
                <a:latin typeface="Helvetica Neue"/>
                <a:ea typeface="Helvetica Neue"/>
                <a:cs typeface="Helvetica Neue"/>
                <a:sym typeface="Helvetica Neue"/>
              </a:rPr>
              <a:t>Aula 1.2. Introdução aos Estudos das plantas Medicinais e Fitoterápicos - Conceitos Básicos.</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45" name="Google Shape;45;p6"/>
          <p:cNvSpPr txBox="1"/>
          <p:nvPr/>
        </p:nvSpPr>
        <p:spPr>
          <a:xfrm>
            <a:off x="635483" y="1314015"/>
            <a:ext cx="4843200" cy="6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45926"/>
                </a:solidFill>
                <a:latin typeface="Helvetica Neue"/>
                <a:ea typeface="Helvetica Neue"/>
                <a:cs typeface="Helvetica Neue"/>
                <a:sym typeface="Helvetica Neue"/>
              </a:rPr>
              <a:t>2. PRÉ-REQUISITOS</a:t>
            </a:r>
            <a:endParaRPr/>
          </a:p>
        </p:txBody>
      </p:sp>
      <p:sp>
        <p:nvSpPr>
          <p:cNvPr id="46" name="Google Shape;46;p6"/>
          <p:cNvSpPr txBox="1"/>
          <p:nvPr/>
        </p:nvSpPr>
        <p:spPr>
          <a:xfrm>
            <a:off x="635483" y="4050279"/>
            <a:ext cx="4843200" cy="55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045926"/>
                </a:solidFill>
                <a:latin typeface="Helvetica Neue"/>
                <a:ea typeface="Helvetica Neue"/>
                <a:cs typeface="Helvetica Neue"/>
                <a:sym typeface="Helvetica Neue"/>
              </a:rPr>
              <a:t>3. BOAS-VINDAS</a:t>
            </a:r>
            <a:endParaRPr/>
          </a:p>
        </p:txBody>
      </p:sp>
      <p:sp>
        <p:nvSpPr>
          <p:cNvPr id="47" name="Google Shape;47;p6"/>
          <p:cNvSpPr txBox="1"/>
          <p:nvPr/>
        </p:nvSpPr>
        <p:spPr>
          <a:xfrm>
            <a:off x="649997" y="4507328"/>
            <a:ext cx="5650800" cy="1957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Prezado(a) participante,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Nesta aula apresentaremos o Programa Farmácias Vivas, reconhecido pelo Ministério da Saúde, bem como os modelos existentes e a sua viabilidade econômica discutida no item Farmacoeconomia.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1"/>
          <p:cNvPicPr preferRelativeResize="0"/>
          <p:nvPr/>
        </p:nvPicPr>
        <p:blipFill rotWithShape="1">
          <a:blip r:embed="rId3">
            <a:alphaModFix/>
          </a:blip>
          <a:srcRect b="0" l="0" r="0" t="0"/>
          <a:stretch/>
        </p:blipFill>
        <p:spPr>
          <a:xfrm>
            <a:off x="708575" y="2441975"/>
            <a:ext cx="10795000" cy="3594100"/>
          </a:xfrm>
          <a:prstGeom prst="rect">
            <a:avLst/>
          </a:prstGeom>
          <a:noFill/>
          <a:ln>
            <a:noFill/>
          </a:ln>
        </p:spPr>
      </p:pic>
      <p:sp>
        <p:nvSpPr>
          <p:cNvPr id="515" name="Google Shape;515;p41"/>
          <p:cNvSpPr txBox="1"/>
          <p:nvPr/>
        </p:nvSpPr>
        <p:spPr>
          <a:xfrm>
            <a:off x="601832" y="1305825"/>
            <a:ext cx="5494168" cy="4612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13.3. A FARMÁCIA VIVA III - PRODUTORA </a:t>
            </a:r>
            <a:endParaRPr/>
          </a:p>
        </p:txBody>
      </p:sp>
      <p:pic>
        <p:nvPicPr>
          <p:cNvPr id="516" name="Google Shape;516;p41"/>
          <p:cNvPicPr preferRelativeResize="0"/>
          <p:nvPr/>
        </p:nvPicPr>
        <p:blipFill rotWithShape="1">
          <a:blip r:embed="rId4">
            <a:alphaModFix/>
          </a:blip>
          <a:srcRect b="0" l="0" r="0" t="0"/>
          <a:stretch/>
        </p:blipFill>
        <p:spPr>
          <a:xfrm>
            <a:off x="11144786" y="2664845"/>
            <a:ext cx="519111" cy="519111"/>
          </a:xfrm>
          <a:prstGeom prst="rect">
            <a:avLst/>
          </a:prstGeom>
          <a:noFill/>
          <a:ln>
            <a:noFill/>
          </a:ln>
        </p:spPr>
      </p:pic>
      <p:pic>
        <p:nvPicPr>
          <p:cNvPr id="517" name="Google Shape;517;p41"/>
          <p:cNvPicPr preferRelativeResize="0"/>
          <p:nvPr/>
        </p:nvPicPr>
        <p:blipFill rotWithShape="1">
          <a:blip r:embed="rId5">
            <a:alphaModFix/>
          </a:blip>
          <a:srcRect b="0" l="0" r="0" t="0"/>
          <a:stretch/>
        </p:blipFill>
        <p:spPr>
          <a:xfrm>
            <a:off x="11144786" y="3256028"/>
            <a:ext cx="519111" cy="5191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42"/>
          <p:cNvGrpSpPr/>
          <p:nvPr/>
        </p:nvGrpSpPr>
        <p:grpSpPr>
          <a:xfrm>
            <a:off x="572401" y="1865816"/>
            <a:ext cx="10841720" cy="4651099"/>
            <a:chOff x="999195" y="1720676"/>
            <a:chExt cx="10414927" cy="4476923"/>
          </a:xfrm>
        </p:grpSpPr>
        <p:pic>
          <p:nvPicPr>
            <p:cNvPr id="524" name="Google Shape;524;p42"/>
            <p:cNvPicPr preferRelativeResize="0"/>
            <p:nvPr/>
          </p:nvPicPr>
          <p:blipFill rotWithShape="1">
            <a:blip r:embed="rId3">
              <a:alphaModFix/>
            </a:blip>
            <a:srcRect b="0" l="0" r="0" t="0"/>
            <a:stretch/>
          </p:blipFill>
          <p:spPr>
            <a:xfrm>
              <a:off x="7777366" y="1720676"/>
              <a:ext cx="3636756" cy="2801835"/>
            </a:xfrm>
            <a:prstGeom prst="rect">
              <a:avLst/>
            </a:prstGeom>
            <a:noFill/>
            <a:ln>
              <a:noFill/>
            </a:ln>
          </p:spPr>
        </p:pic>
        <p:pic>
          <p:nvPicPr>
            <p:cNvPr id="525" name="Google Shape;525;p42"/>
            <p:cNvPicPr preferRelativeResize="0"/>
            <p:nvPr/>
          </p:nvPicPr>
          <p:blipFill rotWithShape="1">
            <a:blip r:embed="rId3">
              <a:alphaModFix/>
            </a:blip>
            <a:srcRect b="0" l="0" r="0" t="0"/>
            <a:stretch/>
          </p:blipFill>
          <p:spPr>
            <a:xfrm>
              <a:off x="7777366" y="3395764"/>
              <a:ext cx="3636756" cy="2801835"/>
            </a:xfrm>
            <a:prstGeom prst="rect">
              <a:avLst/>
            </a:prstGeom>
            <a:noFill/>
            <a:ln>
              <a:noFill/>
            </a:ln>
          </p:spPr>
        </p:pic>
        <p:pic>
          <p:nvPicPr>
            <p:cNvPr id="526" name="Google Shape;526;p42"/>
            <p:cNvPicPr preferRelativeResize="0"/>
            <p:nvPr/>
          </p:nvPicPr>
          <p:blipFill rotWithShape="1">
            <a:blip r:embed="rId3">
              <a:alphaModFix/>
            </a:blip>
            <a:srcRect b="0" l="0" r="0" t="0"/>
            <a:stretch/>
          </p:blipFill>
          <p:spPr>
            <a:xfrm>
              <a:off x="5179309" y="1720676"/>
              <a:ext cx="3636756" cy="2801835"/>
            </a:xfrm>
            <a:prstGeom prst="rect">
              <a:avLst/>
            </a:prstGeom>
            <a:noFill/>
            <a:ln>
              <a:noFill/>
            </a:ln>
          </p:spPr>
        </p:pic>
        <p:pic>
          <p:nvPicPr>
            <p:cNvPr id="527" name="Google Shape;527;p42"/>
            <p:cNvPicPr preferRelativeResize="0"/>
            <p:nvPr/>
          </p:nvPicPr>
          <p:blipFill rotWithShape="1">
            <a:blip r:embed="rId3">
              <a:alphaModFix/>
            </a:blip>
            <a:srcRect b="0" l="0" r="0" t="0"/>
            <a:stretch/>
          </p:blipFill>
          <p:spPr>
            <a:xfrm>
              <a:off x="5179309" y="3395764"/>
              <a:ext cx="3636756" cy="2801835"/>
            </a:xfrm>
            <a:prstGeom prst="rect">
              <a:avLst/>
            </a:prstGeom>
            <a:noFill/>
            <a:ln>
              <a:noFill/>
            </a:ln>
          </p:spPr>
        </p:pic>
        <p:pic>
          <p:nvPicPr>
            <p:cNvPr id="528" name="Google Shape;528;p42"/>
            <p:cNvPicPr preferRelativeResize="0"/>
            <p:nvPr/>
          </p:nvPicPr>
          <p:blipFill rotWithShape="1">
            <a:blip r:embed="rId3">
              <a:alphaModFix/>
            </a:blip>
            <a:srcRect b="0" l="0" r="0" t="0"/>
            <a:stretch/>
          </p:blipFill>
          <p:spPr>
            <a:xfrm>
              <a:off x="2494166" y="1720676"/>
              <a:ext cx="3636756" cy="2801835"/>
            </a:xfrm>
            <a:prstGeom prst="rect">
              <a:avLst/>
            </a:prstGeom>
            <a:noFill/>
            <a:ln>
              <a:noFill/>
            </a:ln>
          </p:spPr>
        </p:pic>
        <p:pic>
          <p:nvPicPr>
            <p:cNvPr id="529" name="Google Shape;529;p42"/>
            <p:cNvPicPr preferRelativeResize="0"/>
            <p:nvPr/>
          </p:nvPicPr>
          <p:blipFill rotWithShape="1">
            <a:blip r:embed="rId3">
              <a:alphaModFix/>
            </a:blip>
            <a:srcRect b="0" l="0" r="0" t="0"/>
            <a:stretch/>
          </p:blipFill>
          <p:spPr>
            <a:xfrm>
              <a:off x="2494166" y="3395764"/>
              <a:ext cx="3636756" cy="2801835"/>
            </a:xfrm>
            <a:prstGeom prst="rect">
              <a:avLst/>
            </a:prstGeom>
            <a:noFill/>
            <a:ln>
              <a:noFill/>
            </a:ln>
          </p:spPr>
        </p:pic>
        <p:pic>
          <p:nvPicPr>
            <p:cNvPr id="530" name="Google Shape;530;p42"/>
            <p:cNvPicPr preferRelativeResize="0"/>
            <p:nvPr/>
          </p:nvPicPr>
          <p:blipFill rotWithShape="1">
            <a:blip r:embed="rId3">
              <a:alphaModFix/>
            </a:blip>
            <a:srcRect b="0" l="0" r="0" t="0"/>
            <a:stretch/>
          </p:blipFill>
          <p:spPr>
            <a:xfrm>
              <a:off x="999195" y="1720676"/>
              <a:ext cx="3636756" cy="2801835"/>
            </a:xfrm>
            <a:prstGeom prst="rect">
              <a:avLst/>
            </a:prstGeom>
            <a:noFill/>
            <a:ln>
              <a:noFill/>
            </a:ln>
          </p:spPr>
        </p:pic>
        <p:pic>
          <p:nvPicPr>
            <p:cNvPr id="531" name="Google Shape;531;p42"/>
            <p:cNvPicPr preferRelativeResize="0"/>
            <p:nvPr/>
          </p:nvPicPr>
          <p:blipFill rotWithShape="1">
            <a:blip r:embed="rId3">
              <a:alphaModFix/>
            </a:blip>
            <a:srcRect b="0" l="0" r="0" t="0"/>
            <a:stretch/>
          </p:blipFill>
          <p:spPr>
            <a:xfrm>
              <a:off x="999195" y="3395764"/>
              <a:ext cx="3636756" cy="2801835"/>
            </a:xfrm>
            <a:prstGeom prst="rect">
              <a:avLst/>
            </a:prstGeom>
            <a:noFill/>
            <a:ln>
              <a:noFill/>
            </a:ln>
          </p:spPr>
        </p:pic>
      </p:grpSp>
      <p:sp>
        <p:nvSpPr>
          <p:cNvPr id="532" name="Google Shape;532;p42"/>
          <p:cNvSpPr txBox="1"/>
          <p:nvPr/>
        </p:nvSpPr>
        <p:spPr>
          <a:xfrm>
            <a:off x="572401" y="1306582"/>
            <a:ext cx="3564170" cy="4401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000" u="none" cap="none" strike="noStrike">
                <a:solidFill>
                  <a:srgbClr val="29622E"/>
                </a:solidFill>
                <a:latin typeface="Helvetica Neue"/>
                <a:ea typeface="Helvetica Neue"/>
                <a:cs typeface="Helvetica Neue"/>
                <a:sym typeface="Helvetica Neue"/>
              </a:rPr>
              <a:t>13.4. CONSIDERAÇÕES </a:t>
            </a:r>
            <a:endParaRPr/>
          </a:p>
        </p:txBody>
      </p:sp>
      <p:sp>
        <p:nvSpPr>
          <p:cNvPr id="533" name="Google Shape;533;p42"/>
          <p:cNvSpPr txBox="1"/>
          <p:nvPr/>
        </p:nvSpPr>
        <p:spPr>
          <a:xfrm>
            <a:off x="975814" y="2005985"/>
            <a:ext cx="9540199" cy="1661963"/>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As experiências com as Farmácias Vivas Modelo III, citadas acima, demonstram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que um dos fatores limitantes na produção de fitoterápicos é a produção de matéria-prima,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já que esta fica sob a responsabilidade do Horto de Plantas Medicinais do Município,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onde se desenvolvem os serviços de fitoterapia.</a:t>
            </a:r>
            <a:endParaRPr b="1" i="0" sz="1600" u="none" cap="none" strike="noStrike">
              <a:solidFill>
                <a:schemeClr val="lt1"/>
              </a:solidFill>
              <a:latin typeface="Helvetica Neue"/>
              <a:ea typeface="Helvetica Neue"/>
              <a:cs typeface="Helvetica Neue"/>
              <a:sym typeface="Helvetica Neue"/>
            </a:endParaRPr>
          </a:p>
        </p:txBody>
      </p:sp>
      <p:pic>
        <p:nvPicPr>
          <p:cNvPr id="534" name="Google Shape;534;p42"/>
          <p:cNvPicPr preferRelativeResize="0"/>
          <p:nvPr/>
        </p:nvPicPr>
        <p:blipFill rotWithShape="1">
          <a:blip r:embed="rId4">
            <a:alphaModFix/>
          </a:blip>
          <a:srcRect b="0" l="0" r="0" t="0"/>
          <a:stretch/>
        </p:blipFill>
        <p:spPr>
          <a:xfrm>
            <a:off x="9673635" y="1358062"/>
            <a:ext cx="1335864" cy="1335864"/>
          </a:xfrm>
          <a:prstGeom prst="rect">
            <a:avLst/>
          </a:prstGeom>
          <a:noFill/>
          <a:ln>
            <a:noFill/>
          </a:ln>
        </p:spPr>
      </p:pic>
      <p:sp>
        <p:nvSpPr>
          <p:cNvPr id="535" name="Google Shape;535;p42"/>
          <p:cNvSpPr txBox="1"/>
          <p:nvPr/>
        </p:nvSpPr>
        <p:spPr>
          <a:xfrm>
            <a:off x="975814" y="3824807"/>
            <a:ext cx="4626701" cy="2400627"/>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desenvolvimento dos Arranjos Produtivos Locais (APL) com plantas medicinais e da agricultura familiar podem se estruturar como Farmácia Viva Modelo II, vindo a fornecer matéria-prima para a prefeitura local, que poderá agregar valor financeiro.</a:t>
            </a:r>
            <a:endParaRPr/>
          </a:p>
        </p:txBody>
      </p:sp>
      <p:sp>
        <p:nvSpPr>
          <p:cNvPr id="536" name="Google Shape;536;p42"/>
          <p:cNvSpPr txBox="1"/>
          <p:nvPr/>
        </p:nvSpPr>
        <p:spPr>
          <a:xfrm>
            <a:off x="6277580" y="3824807"/>
            <a:ext cx="4649400" cy="2400627"/>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agricultura de plantas medicinais necessita de apoio no campo das alternativas sustentáveis de produção, comercialização e geração de renda, constituindo um desafio promissor viabilizar o desenvolvimento da cadeia produtiva de plantas medicinais.</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44"/>
          <p:cNvGrpSpPr/>
          <p:nvPr/>
        </p:nvGrpSpPr>
        <p:grpSpPr>
          <a:xfrm>
            <a:off x="688513" y="3489479"/>
            <a:ext cx="10841721" cy="2910841"/>
            <a:chOff x="572401" y="1865816"/>
            <a:chExt cx="10841721" cy="2910841"/>
          </a:xfrm>
        </p:grpSpPr>
        <p:pic>
          <p:nvPicPr>
            <p:cNvPr id="543" name="Google Shape;543;p44"/>
            <p:cNvPicPr preferRelativeResize="0"/>
            <p:nvPr/>
          </p:nvPicPr>
          <p:blipFill rotWithShape="1">
            <a:blip r:embed="rId3">
              <a:alphaModFix/>
            </a:blip>
            <a:srcRect b="0" l="0" r="0" t="0"/>
            <a:stretch/>
          </p:blipFill>
          <p:spPr>
            <a:xfrm>
              <a:off x="7628335" y="1865816"/>
              <a:ext cx="3785787" cy="2910841"/>
            </a:xfrm>
            <a:prstGeom prst="rect">
              <a:avLst/>
            </a:prstGeom>
            <a:noFill/>
            <a:ln>
              <a:noFill/>
            </a:ln>
          </p:spPr>
        </p:pic>
        <p:pic>
          <p:nvPicPr>
            <p:cNvPr id="544" name="Google Shape;544;p44"/>
            <p:cNvPicPr preferRelativeResize="0"/>
            <p:nvPr/>
          </p:nvPicPr>
          <p:blipFill rotWithShape="1">
            <a:blip r:embed="rId3">
              <a:alphaModFix/>
            </a:blip>
            <a:srcRect b="0" l="0" r="0" t="0"/>
            <a:stretch/>
          </p:blipFill>
          <p:spPr>
            <a:xfrm>
              <a:off x="4923812" y="1865816"/>
              <a:ext cx="3785787" cy="2910841"/>
            </a:xfrm>
            <a:prstGeom prst="rect">
              <a:avLst/>
            </a:prstGeom>
            <a:noFill/>
            <a:ln>
              <a:noFill/>
            </a:ln>
          </p:spPr>
        </p:pic>
        <p:pic>
          <p:nvPicPr>
            <p:cNvPr id="545" name="Google Shape;545;p44"/>
            <p:cNvPicPr preferRelativeResize="0"/>
            <p:nvPr/>
          </p:nvPicPr>
          <p:blipFill rotWithShape="1">
            <a:blip r:embed="rId3">
              <a:alphaModFix/>
            </a:blip>
            <a:srcRect b="0" l="0" r="0" t="0"/>
            <a:stretch/>
          </p:blipFill>
          <p:spPr>
            <a:xfrm>
              <a:off x="2128635" y="1865816"/>
              <a:ext cx="3785787" cy="2910841"/>
            </a:xfrm>
            <a:prstGeom prst="rect">
              <a:avLst/>
            </a:prstGeom>
            <a:noFill/>
            <a:ln>
              <a:noFill/>
            </a:ln>
          </p:spPr>
        </p:pic>
        <p:pic>
          <p:nvPicPr>
            <p:cNvPr id="546" name="Google Shape;546;p44"/>
            <p:cNvPicPr preferRelativeResize="0"/>
            <p:nvPr/>
          </p:nvPicPr>
          <p:blipFill rotWithShape="1">
            <a:blip r:embed="rId3">
              <a:alphaModFix/>
            </a:blip>
            <a:srcRect b="0" l="0" r="0" t="0"/>
            <a:stretch/>
          </p:blipFill>
          <p:spPr>
            <a:xfrm>
              <a:off x="572401" y="1865816"/>
              <a:ext cx="3785787" cy="2910841"/>
            </a:xfrm>
            <a:prstGeom prst="rect">
              <a:avLst/>
            </a:prstGeom>
            <a:noFill/>
            <a:ln>
              <a:noFill/>
            </a:ln>
          </p:spPr>
        </p:pic>
      </p:grpSp>
      <p:pic>
        <p:nvPicPr>
          <p:cNvPr id="547" name="Google Shape;547;p44"/>
          <p:cNvPicPr preferRelativeResize="0"/>
          <p:nvPr/>
        </p:nvPicPr>
        <p:blipFill rotWithShape="1">
          <a:blip r:embed="rId4">
            <a:alphaModFix/>
          </a:blip>
          <a:srcRect b="0" l="0" r="0" t="0"/>
          <a:stretch/>
        </p:blipFill>
        <p:spPr>
          <a:xfrm>
            <a:off x="9809211" y="2981725"/>
            <a:ext cx="1200288" cy="1200288"/>
          </a:xfrm>
          <a:prstGeom prst="rect">
            <a:avLst/>
          </a:prstGeom>
          <a:noFill/>
          <a:ln>
            <a:noFill/>
          </a:ln>
        </p:spPr>
      </p:pic>
      <p:sp>
        <p:nvSpPr>
          <p:cNvPr id="548" name="Google Shape;548;p44"/>
          <p:cNvSpPr txBox="1"/>
          <p:nvPr/>
        </p:nvSpPr>
        <p:spPr>
          <a:xfrm>
            <a:off x="739026" y="1916562"/>
            <a:ext cx="10713000"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Todos os profissionais envolvidos no processo de desenvolvimento das unidades de Farmácias Vivas, devidamente capacitados, poderão realizar trabalhos educativos e orientação sobre o uso correto de plantas medicinais, além da preparação de remédios caseiros de origem vegetal voltado à comunidade."</a:t>
            </a:r>
            <a:endParaRPr b="0" i="0" sz="1600" u="none" cap="none" strike="noStrike">
              <a:solidFill>
                <a:schemeClr val="dk1"/>
              </a:solidFill>
              <a:latin typeface="Helvetica Neue"/>
              <a:ea typeface="Helvetica Neue"/>
              <a:cs typeface="Helvetica Neue"/>
              <a:sym typeface="Helvetica Neue"/>
            </a:endParaRPr>
          </a:p>
        </p:txBody>
      </p:sp>
      <p:sp>
        <p:nvSpPr>
          <p:cNvPr id="549" name="Google Shape;549;p44"/>
          <p:cNvSpPr txBox="1"/>
          <p:nvPr/>
        </p:nvSpPr>
        <p:spPr>
          <a:xfrm>
            <a:off x="565350" y="1308101"/>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14. PROFISSIONAIS ENVOLVIDOS NO PROGRAMA FARMÁCIAS VIVAS</a:t>
            </a:r>
            <a:endParaRPr/>
          </a:p>
        </p:txBody>
      </p:sp>
      <p:sp>
        <p:nvSpPr>
          <p:cNvPr id="550" name="Google Shape;550;p44"/>
          <p:cNvSpPr txBox="1"/>
          <p:nvPr/>
        </p:nvSpPr>
        <p:spPr>
          <a:xfrm>
            <a:off x="1089177" y="4182013"/>
            <a:ext cx="10036434" cy="2031295"/>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Os profissionais integrados às Farmácias Vivas, no âmbito de suas atividades, devem buscar garantir a promoção do acesso às plantas medicinais e aos fitoterápicos com segurança e eficácia. Devem também exercer atividades em conjunto, buscando a seleção das plantas medicinais e dos fitoterápicos mais apropriados e a implantação, organização e estruturação dos serviços  voltados ao uso racional dos fitoterápicos. </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5"/>
          <p:cNvPicPr preferRelativeResize="0"/>
          <p:nvPr/>
        </p:nvPicPr>
        <p:blipFill rotWithShape="1">
          <a:blip r:embed="rId3">
            <a:alphaModFix/>
          </a:blip>
          <a:srcRect b="0" l="0" r="0" t="0"/>
          <a:stretch/>
        </p:blipFill>
        <p:spPr>
          <a:xfrm>
            <a:off x="1729375" y="1883275"/>
            <a:ext cx="8866375" cy="4767676"/>
          </a:xfrm>
          <a:prstGeom prst="rect">
            <a:avLst/>
          </a:prstGeom>
          <a:noFill/>
          <a:ln>
            <a:noFill/>
          </a:ln>
        </p:spPr>
      </p:pic>
      <p:sp>
        <p:nvSpPr>
          <p:cNvPr id="557" name="Google Shape;557;p45"/>
          <p:cNvSpPr txBox="1"/>
          <p:nvPr/>
        </p:nvSpPr>
        <p:spPr>
          <a:xfrm>
            <a:off x="565350" y="1308101"/>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14. PROFISSIONAIS ENVOLVIDOS NO PROGRAMA FARMÁCIAS VIVAS</a:t>
            </a:r>
            <a:endParaRPr/>
          </a:p>
        </p:txBody>
      </p:sp>
      <p:pic>
        <p:nvPicPr>
          <p:cNvPr id="558" name="Google Shape;558;p45"/>
          <p:cNvPicPr preferRelativeResize="0"/>
          <p:nvPr/>
        </p:nvPicPr>
        <p:blipFill rotWithShape="1">
          <a:blip r:embed="rId4">
            <a:alphaModFix/>
          </a:blip>
          <a:srcRect b="0" l="0" r="0" t="0"/>
          <a:stretch/>
        </p:blipFill>
        <p:spPr>
          <a:xfrm>
            <a:off x="9303794" y="5103245"/>
            <a:ext cx="519111" cy="519111"/>
          </a:xfrm>
          <a:prstGeom prst="rect">
            <a:avLst/>
          </a:prstGeom>
          <a:noFill/>
          <a:ln>
            <a:noFill/>
          </a:ln>
        </p:spPr>
      </p:pic>
      <p:pic>
        <p:nvPicPr>
          <p:cNvPr id="559" name="Google Shape;559;p45"/>
          <p:cNvPicPr preferRelativeResize="0"/>
          <p:nvPr/>
        </p:nvPicPr>
        <p:blipFill rotWithShape="1">
          <a:blip r:embed="rId5">
            <a:alphaModFix/>
          </a:blip>
          <a:srcRect b="0" l="0" r="0" t="0"/>
          <a:stretch/>
        </p:blipFill>
        <p:spPr>
          <a:xfrm>
            <a:off x="9303794" y="5694428"/>
            <a:ext cx="519111" cy="51911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gde84a32ccc_1_75"/>
          <p:cNvPicPr preferRelativeResize="0"/>
          <p:nvPr/>
        </p:nvPicPr>
        <p:blipFill rotWithShape="1">
          <a:blip r:embed="rId3">
            <a:alphaModFix/>
          </a:blip>
          <a:srcRect b="0" l="0" r="0" t="0"/>
          <a:stretch/>
        </p:blipFill>
        <p:spPr>
          <a:xfrm>
            <a:off x="5819846" y="2585975"/>
            <a:ext cx="5196497" cy="3585524"/>
          </a:xfrm>
          <a:prstGeom prst="rect">
            <a:avLst/>
          </a:prstGeom>
          <a:noFill/>
          <a:ln>
            <a:noFill/>
          </a:ln>
        </p:spPr>
      </p:pic>
      <p:pic>
        <p:nvPicPr>
          <p:cNvPr id="566" name="Google Shape;566;gde84a32ccc_1_75"/>
          <p:cNvPicPr preferRelativeResize="0"/>
          <p:nvPr/>
        </p:nvPicPr>
        <p:blipFill rotWithShape="1">
          <a:blip r:embed="rId4">
            <a:alphaModFix/>
          </a:blip>
          <a:srcRect b="0" l="0" r="0" t="0"/>
          <a:stretch/>
        </p:blipFill>
        <p:spPr>
          <a:xfrm>
            <a:off x="862668" y="3095610"/>
            <a:ext cx="4149928" cy="3190824"/>
          </a:xfrm>
          <a:prstGeom prst="rect">
            <a:avLst/>
          </a:prstGeom>
          <a:noFill/>
          <a:ln>
            <a:noFill/>
          </a:ln>
        </p:spPr>
      </p:pic>
      <p:sp>
        <p:nvSpPr>
          <p:cNvPr id="567" name="Google Shape;567;gde84a32ccc_1_75"/>
          <p:cNvSpPr txBox="1"/>
          <p:nvPr/>
        </p:nvSpPr>
        <p:spPr>
          <a:xfrm>
            <a:off x="1189083" y="4102286"/>
            <a:ext cx="3354600" cy="196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b="1" i="0" lang="pt-BR" sz="1600" u="none" cap="none" strike="noStrike">
                <a:solidFill>
                  <a:schemeClr val="lt1"/>
                </a:solidFill>
                <a:latin typeface="Helvetica Neue"/>
                <a:ea typeface="Helvetica Neue"/>
                <a:cs typeface="Helvetica Neue"/>
                <a:sym typeface="Helvetica Neue"/>
              </a:rPr>
              <a:t>Etapa 2 - Unidade 5</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Aula 5.3. Aspectos Legais do Exercício Profissional em relação a prescrição de Plantas Medicinais e Fitoterápicos.</a:t>
            </a:r>
            <a:endParaRPr b="1" i="0" sz="1600" u="none" cap="none" strike="noStrike">
              <a:solidFill>
                <a:schemeClr val="lt1"/>
              </a:solidFill>
              <a:latin typeface="Helvetica Neue"/>
              <a:ea typeface="Helvetica Neue"/>
              <a:cs typeface="Helvetica Neue"/>
              <a:sym typeface="Helvetica Neue"/>
            </a:endParaRPr>
          </a:p>
        </p:txBody>
      </p:sp>
      <p:sp>
        <p:nvSpPr>
          <p:cNvPr id="568" name="Google Shape;568;gde84a32ccc_1_75"/>
          <p:cNvSpPr txBox="1"/>
          <p:nvPr/>
        </p:nvSpPr>
        <p:spPr>
          <a:xfrm>
            <a:off x="565350" y="1308101"/>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14. PROFISSIONAIS ENVOLVIDOS NO PROGRAMA FARMÁCIAS VIVAS</a:t>
            </a:r>
            <a:endParaRPr/>
          </a:p>
        </p:txBody>
      </p:sp>
      <p:pic>
        <p:nvPicPr>
          <p:cNvPr id="569" name="Google Shape;569;gde84a32ccc_1_75"/>
          <p:cNvPicPr preferRelativeResize="0"/>
          <p:nvPr/>
        </p:nvPicPr>
        <p:blipFill rotWithShape="1">
          <a:blip r:embed="rId5">
            <a:alphaModFix/>
          </a:blip>
          <a:srcRect b="0" l="0" r="0" t="0"/>
          <a:stretch/>
        </p:blipFill>
        <p:spPr>
          <a:xfrm>
            <a:off x="3359519" y="2585975"/>
            <a:ext cx="1184210" cy="11842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6"/>
          <p:cNvSpPr txBox="1"/>
          <p:nvPr/>
        </p:nvSpPr>
        <p:spPr>
          <a:xfrm>
            <a:off x="721390" y="1896325"/>
            <a:ext cx="4402153"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Farmacoeconomia, com vistas a Farmácias Vivas, é a avaliação da viabilidade econômica dos fitoterápicos preparados pelo próprio  município, otimizando os gastos financeiros sem prejuízo ao tratamento do usuário. Assim, a análise farmacoeconômica  apresenta-se como uma ferramenta capaz de fornecer informações para ajudar os gestores a comparar alternativas e decidir sobre a melhor opção para as necessidades do serviço de saúde, associando racionalização de despesas e eficiência clínica.</a:t>
            </a:r>
            <a:endParaRPr b="0" i="0" sz="1600" u="none" cap="none" strike="noStrike">
              <a:solidFill>
                <a:schemeClr val="dk1"/>
              </a:solidFill>
              <a:latin typeface="Helvetica Neue"/>
              <a:ea typeface="Helvetica Neue"/>
              <a:cs typeface="Helvetica Neue"/>
              <a:sym typeface="Helvetica Neue"/>
            </a:endParaRPr>
          </a:p>
        </p:txBody>
      </p:sp>
      <p:sp>
        <p:nvSpPr>
          <p:cNvPr id="576" name="Google Shape;576;p46"/>
          <p:cNvSpPr txBox="1"/>
          <p:nvPr/>
        </p:nvSpPr>
        <p:spPr>
          <a:xfrm>
            <a:off x="669500" y="1308884"/>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pic>
        <p:nvPicPr>
          <p:cNvPr id="577" name="Google Shape;577;p46"/>
          <p:cNvPicPr preferRelativeResize="0"/>
          <p:nvPr/>
        </p:nvPicPr>
        <p:blipFill rotWithShape="1">
          <a:blip r:embed="rId3">
            <a:alphaModFix/>
          </a:blip>
          <a:srcRect b="0" l="0" r="0" t="0"/>
          <a:stretch/>
        </p:blipFill>
        <p:spPr>
          <a:xfrm>
            <a:off x="5716690" y="2009800"/>
            <a:ext cx="6014110" cy="3992125"/>
          </a:xfrm>
          <a:prstGeom prst="rect">
            <a:avLst/>
          </a:prstGeom>
          <a:noFill/>
          <a:ln>
            <a:noFill/>
          </a:ln>
        </p:spPr>
      </p:pic>
      <p:sp>
        <p:nvSpPr>
          <p:cNvPr id="578" name="Google Shape;578;p46"/>
          <p:cNvSpPr txBox="1"/>
          <p:nvPr/>
        </p:nvSpPr>
        <p:spPr>
          <a:xfrm>
            <a:off x="6525125" y="6051150"/>
            <a:ext cx="4749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Farmácia Viva III de Betim/MG</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a:t>
            </a:r>
            <a:r>
              <a:rPr b="0" i="0" lang="pt-BR" sz="1200" u="none" cap="none" strike="noStrike">
                <a:solidFill>
                  <a:schemeClr val="dk1"/>
                </a:solidFill>
                <a:highlight>
                  <a:srgbClr val="F3F5F6"/>
                </a:highlight>
                <a:latin typeface="Helvetica Neue"/>
                <a:ea typeface="Helvetica Neue"/>
                <a:cs typeface="Helvetica Neue"/>
                <a:sym typeface="Helvetica Neue"/>
              </a:rPr>
              <a:t>SES/MG</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de84a32ccc_1_92"/>
          <p:cNvSpPr txBox="1"/>
          <p:nvPr/>
        </p:nvSpPr>
        <p:spPr>
          <a:xfrm>
            <a:off x="2861369" y="2252664"/>
            <a:ext cx="7989743" cy="117633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Para se ter uma análise mais global e objetiva sobre a Farmacoeconomia em Farmácia Viva, importante ressaltar que as plantas medicinais são utilizadas no Brasil com três finalidades:</a:t>
            </a:r>
            <a:endParaRPr b="0" i="0" sz="1600" u="none" cap="none" strike="noStrike">
              <a:solidFill>
                <a:schemeClr val="dk1"/>
              </a:solidFill>
              <a:latin typeface="Helvetica Neue"/>
              <a:ea typeface="Helvetica Neue"/>
              <a:cs typeface="Helvetica Neue"/>
              <a:sym typeface="Helvetica Neue"/>
            </a:endParaRPr>
          </a:p>
        </p:txBody>
      </p:sp>
      <p:sp>
        <p:nvSpPr>
          <p:cNvPr id="585" name="Google Shape;585;gde84a32ccc_1_92"/>
          <p:cNvSpPr/>
          <p:nvPr/>
        </p:nvSpPr>
        <p:spPr>
          <a:xfrm>
            <a:off x="1239231" y="3688651"/>
            <a:ext cx="9713538" cy="20313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rgbClr val="00B050"/>
              </a:buClr>
              <a:buSzPts val="1700"/>
              <a:buFont typeface="Noto Sans Symbols"/>
              <a:buChar char="▪"/>
            </a:pPr>
            <a:r>
              <a:rPr b="0" i="0" lang="pt-BR" sz="1600" u="none" cap="none" strike="noStrike">
                <a:solidFill>
                  <a:schemeClr val="dk1"/>
                </a:solidFill>
                <a:latin typeface="Helvetica Neue"/>
                <a:ea typeface="Helvetica Neue"/>
                <a:cs typeface="Helvetica Neue"/>
                <a:sym typeface="Helvetica Neue"/>
              </a:rPr>
              <a:t>Oficialmente são empregadas na forma de fitoterápicos aprovados pela Agência Nacional de Vigilância Sanitária (Anvisa), RDC nº 26, de 13/05/2014, preparados pela Indústria Farmacêutica.</a:t>
            </a:r>
            <a:endParaRPr b="0" i="0" sz="16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B050"/>
              </a:buClr>
              <a:buSzPts val="1700"/>
              <a:buFont typeface="Noto Sans Symbols"/>
              <a:buChar char="▪"/>
            </a:pPr>
            <a:r>
              <a:rPr b="0" i="0" lang="pt-BR" sz="1600" u="none" cap="none" strike="noStrike">
                <a:solidFill>
                  <a:schemeClr val="dk1"/>
                </a:solidFill>
                <a:latin typeface="Helvetica Neue"/>
                <a:ea typeface="Helvetica Neue"/>
                <a:cs typeface="Helvetica Neue"/>
                <a:sym typeface="Helvetica Neue"/>
              </a:rPr>
              <a:t>Empiricamente são usadas na forma de chás e outras preparações caseiras feitas com plantas disponíveis na região, cuja maioria carece de estudos científicos que justifiquem seu uso;</a:t>
            </a:r>
            <a:endParaRPr b="0" i="0" sz="16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B050"/>
              </a:buClr>
              <a:buSzPts val="1700"/>
              <a:buFont typeface="Noto Sans Symbols"/>
              <a:buChar char="▪"/>
            </a:pPr>
            <a:r>
              <a:rPr b="0" i="0" lang="pt-BR" sz="1600" u="none" cap="none" strike="noStrike">
                <a:solidFill>
                  <a:schemeClr val="dk1"/>
                </a:solidFill>
                <a:latin typeface="Helvetica Neue"/>
                <a:ea typeface="Helvetica Neue"/>
                <a:cs typeface="Helvetica Neue"/>
                <a:sym typeface="Helvetica Neue"/>
              </a:rPr>
              <a:t>Uso de fitoterápicos preparados em oficinas farmacêuticas, com plantas de ocorrência regional e com validação científica como as das Farmácias Vivas.</a:t>
            </a:r>
            <a:endParaRPr b="0" i="0" sz="1600" u="none" cap="none" strike="noStrike">
              <a:solidFill>
                <a:schemeClr val="dk1"/>
              </a:solidFill>
              <a:latin typeface="Helvetica Neue"/>
              <a:ea typeface="Helvetica Neue"/>
              <a:cs typeface="Helvetica Neue"/>
              <a:sym typeface="Helvetica Neue"/>
            </a:endParaRPr>
          </a:p>
        </p:txBody>
      </p:sp>
      <p:sp>
        <p:nvSpPr>
          <p:cNvPr id="586" name="Google Shape;586;gde84a32ccc_1_92"/>
          <p:cNvSpPr txBox="1"/>
          <p:nvPr/>
        </p:nvSpPr>
        <p:spPr>
          <a:xfrm>
            <a:off x="669500" y="1308884"/>
            <a:ext cx="38009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pic>
        <p:nvPicPr>
          <p:cNvPr id="587" name="Google Shape;587;gde84a32ccc_1_92"/>
          <p:cNvPicPr preferRelativeResize="0"/>
          <p:nvPr/>
        </p:nvPicPr>
        <p:blipFill rotWithShape="1">
          <a:blip r:embed="rId3">
            <a:alphaModFix/>
          </a:blip>
          <a:srcRect b="0" l="0" r="0" t="0"/>
          <a:stretch/>
        </p:blipFill>
        <p:spPr>
          <a:xfrm>
            <a:off x="1393615" y="2252664"/>
            <a:ext cx="1176335" cy="11763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7"/>
          <p:cNvPicPr preferRelativeResize="0"/>
          <p:nvPr/>
        </p:nvPicPr>
        <p:blipFill rotWithShape="1">
          <a:blip r:embed="rId3">
            <a:alphaModFix/>
          </a:blip>
          <a:srcRect b="0" l="0" r="0" t="0"/>
          <a:stretch/>
        </p:blipFill>
        <p:spPr>
          <a:xfrm>
            <a:off x="6337293" y="2158218"/>
            <a:ext cx="4885118" cy="4366631"/>
          </a:xfrm>
          <a:prstGeom prst="rect">
            <a:avLst/>
          </a:prstGeom>
          <a:noFill/>
          <a:ln>
            <a:noFill/>
          </a:ln>
        </p:spPr>
      </p:pic>
      <p:sp>
        <p:nvSpPr>
          <p:cNvPr id="594" name="Google Shape;594;p47"/>
          <p:cNvSpPr txBox="1"/>
          <p:nvPr/>
        </p:nvSpPr>
        <p:spPr>
          <a:xfrm>
            <a:off x="365675" y="2245900"/>
            <a:ext cx="5567100" cy="3412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 diretriz farmacoeconômica das Farmácias Vivas leva a um caminho mais simplificado, com baixo custo, para uso do princípio ativo ainda na planta e seus extratos (fitocomplexo). Diferentemente, a Indústria Farmacêutica utiliza extratos, cuja maioria é importada, ou muitas vezes a preparação passa pela etapa do isolamento do princípio ativo e/ou síntese e modificações da molécula, cujo investimento é recuperado na venda (esquema), (MATOS, 2007)</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highlight>
                  <a:srgbClr val="00FFFF"/>
                </a:highlight>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p:txBody>
      </p:sp>
      <p:sp>
        <p:nvSpPr>
          <p:cNvPr id="595" name="Google Shape;595;p47"/>
          <p:cNvSpPr/>
          <p:nvPr/>
        </p:nvSpPr>
        <p:spPr>
          <a:xfrm>
            <a:off x="6567275" y="1012625"/>
            <a:ext cx="52986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Helvetica Neue"/>
                <a:ea typeface="Helvetica Neue"/>
                <a:cs typeface="Helvetica Neue"/>
                <a:sym typeface="Helvetica Neue"/>
              </a:rPr>
              <a:t>Esquema </a:t>
            </a:r>
            <a:r>
              <a:rPr b="0" i="0" lang="pt-BR" sz="1400" u="none" cap="none" strike="noStrike">
                <a:solidFill>
                  <a:srgbClr val="000000"/>
                </a:solidFill>
                <a:latin typeface="Helvetica Neue"/>
                <a:ea typeface="Helvetica Neue"/>
                <a:cs typeface="Helvetica Neue"/>
                <a:sym typeface="Helvetica Neue"/>
              </a:rPr>
              <a:t> – Criação e produção industrial de medicamentos a partir de princípios ativos de plantas e o caminho simplificado para uso do princípio ativo ainda na planta e seus extratos na Farmácia Viva. Fonte: Adaptado de  MATOS (2007)</a:t>
            </a:r>
            <a:endParaRPr b="0" i="0" sz="1400" u="none" cap="none" strike="noStrike">
              <a:solidFill>
                <a:srgbClr val="000000"/>
              </a:solidFill>
              <a:latin typeface="Arial"/>
              <a:ea typeface="Arial"/>
              <a:cs typeface="Arial"/>
              <a:sym typeface="Arial"/>
            </a:endParaRPr>
          </a:p>
        </p:txBody>
      </p:sp>
      <p:sp>
        <p:nvSpPr>
          <p:cNvPr id="596" name="Google Shape;596;p47"/>
          <p:cNvSpPr txBox="1"/>
          <p:nvPr/>
        </p:nvSpPr>
        <p:spPr>
          <a:xfrm>
            <a:off x="669500" y="1308884"/>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pic>
        <p:nvPicPr>
          <p:cNvPr id="597" name="Google Shape;597;p47"/>
          <p:cNvPicPr preferRelativeResize="0"/>
          <p:nvPr/>
        </p:nvPicPr>
        <p:blipFill rotWithShape="1">
          <a:blip r:embed="rId4">
            <a:alphaModFix/>
          </a:blip>
          <a:srcRect b="0" l="0" r="0" t="0"/>
          <a:stretch/>
        </p:blipFill>
        <p:spPr>
          <a:xfrm>
            <a:off x="11383340" y="5339536"/>
            <a:ext cx="519111" cy="519111"/>
          </a:xfrm>
          <a:prstGeom prst="rect">
            <a:avLst/>
          </a:prstGeom>
          <a:noFill/>
          <a:ln>
            <a:noFill/>
          </a:ln>
        </p:spPr>
      </p:pic>
      <p:pic>
        <p:nvPicPr>
          <p:cNvPr id="598" name="Google Shape;598;p47"/>
          <p:cNvPicPr preferRelativeResize="0"/>
          <p:nvPr/>
        </p:nvPicPr>
        <p:blipFill rotWithShape="1">
          <a:blip r:embed="rId5">
            <a:alphaModFix/>
          </a:blip>
          <a:srcRect b="0" l="0" r="0" t="0"/>
          <a:stretch/>
        </p:blipFill>
        <p:spPr>
          <a:xfrm>
            <a:off x="11383340" y="5930719"/>
            <a:ext cx="519111" cy="5191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gde84a32ccc_1_106"/>
          <p:cNvPicPr preferRelativeResize="0"/>
          <p:nvPr/>
        </p:nvPicPr>
        <p:blipFill rotWithShape="1">
          <a:blip r:embed="rId3">
            <a:alphaModFix/>
          </a:blip>
          <a:srcRect b="0" l="0" r="0" t="0"/>
          <a:stretch/>
        </p:blipFill>
        <p:spPr>
          <a:xfrm>
            <a:off x="5042996" y="-872671"/>
            <a:ext cx="10279117" cy="7712423"/>
          </a:xfrm>
          <a:prstGeom prst="rect">
            <a:avLst/>
          </a:prstGeom>
          <a:noFill/>
          <a:ln>
            <a:noFill/>
          </a:ln>
        </p:spPr>
      </p:pic>
      <p:sp>
        <p:nvSpPr>
          <p:cNvPr id="605" name="Google Shape;605;gde84a32ccc_1_106"/>
          <p:cNvSpPr txBox="1"/>
          <p:nvPr/>
        </p:nvSpPr>
        <p:spPr>
          <a:xfrm>
            <a:off x="669500" y="1308884"/>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grpSp>
        <p:nvGrpSpPr>
          <p:cNvPr id="606" name="Google Shape;606;gde84a32ccc_1_106"/>
          <p:cNvGrpSpPr/>
          <p:nvPr/>
        </p:nvGrpSpPr>
        <p:grpSpPr>
          <a:xfrm>
            <a:off x="669500" y="3265714"/>
            <a:ext cx="8411218" cy="2952598"/>
            <a:chOff x="1450677" y="3835433"/>
            <a:chExt cx="7432478" cy="2470609"/>
          </a:xfrm>
        </p:grpSpPr>
        <p:pic>
          <p:nvPicPr>
            <p:cNvPr id="607" name="Google Shape;607;gde84a32ccc_1_106"/>
            <p:cNvPicPr preferRelativeResize="0"/>
            <p:nvPr/>
          </p:nvPicPr>
          <p:blipFill rotWithShape="1">
            <a:blip r:embed="rId4">
              <a:alphaModFix/>
            </a:blip>
            <a:srcRect b="0" l="0" r="0" t="0"/>
            <a:stretch/>
          </p:blipFill>
          <p:spPr>
            <a:xfrm>
              <a:off x="1450677" y="3835433"/>
              <a:ext cx="3179793" cy="2470609"/>
            </a:xfrm>
            <a:prstGeom prst="rect">
              <a:avLst/>
            </a:prstGeom>
            <a:noFill/>
            <a:ln>
              <a:noFill/>
            </a:ln>
          </p:spPr>
        </p:pic>
        <p:pic>
          <p:nvPicPr>
            <p:cNvPr id="608" name="Google Shape;608;gde84a32ccc_1_106"/>
            <p:cNvPicPr preferRelativeResize="0"/>
            <p:nvPr/>
          </p:nvPicPr>
          <p:blipFill rotWithShape="1">
            <a:blip r:embed="rId4">
              <a:alphaModFix/>
            </a:blip>
            <a:srcRect b="0" l="0" r="0" t="0"/>
            <a:stretch/>
          </p:blipFill>
          <p:spPr>
            <a:xfrm>
              <a:off x="3598791" y="3835433"/>
              <a:ext cx="3179793" cy="2470609"/>
            </a:xfrm>
            <a:prstGeom prst="rect">
              <a:avLst/>
            </a:prstGeom>
            <a:noFill/>
            <a:ln>
              <a:noFill/>
            </a:ln>
          </p:spPr>
        </p:pic>
        <p:pic>
          <p:nvPicPr>
            <p:cNvPr id="609" name="Google Shape;609;gde84a32ccc_1_106"/>
            <p:cNvPicPr preferRelativeResize="0"/>
            <p:nvPr/>
          </p:nvPicPr>
          <p:blipFill rotWithShape="1">
            <a:blip r:embed="rId4">
              <a:alphaModFix/>
            </a:blip>
            <a:srcRect b="0" l="0" r="0" t="0"/>
            <a:stretch/>
          </p:blipFill>
          <p:spPr>
            <a:xfrm>
              <a:off x="5703362" y="3835433"/>
              <a:ext cx="3179793" cy="2470609"/>
            </a:xfrm>
            <a:prstGeom prst="rect">
              <a:avLst/>
            </a:prstGeom>
            <a:noFill/>
            <a:ln>
              <a:noFill/>
            </a:ln>
          </p:spPr>
        </p:pic>
      </p:grpSp>
      <p:pic>
        <p:nvPicPr>
          <p:cNvPr id="610" name="Google Shape;610;gde84a32ccc_1_106"/>
          <p:cNvPicPr preferRelativeResize="0"/>
          <p:nvPr/>
        </p:nvPicPr>
        <p:blipFill rotWithShape="1">
          <a:blip r:embed="rId5">
            <a:alphaModFix/>
          </a:blip>
          <a:srcRect b="0" l="0" r="0" t="0"/>
          <a:stretch/>
        </p:blipFill>
        <p:spPr>
          <a:xfrm>
            <a:off x="7455629" y="2811332"/>
            <a:ext cx="1122314" cy="1122314"/>
          </a:xfrm>
          <a:prstGeom prst="rect">
            <a:avLst/>
          </a:prstGeom>
          <a:noFill/>
          <a:ln>
            <a:noFill/>
          </a:ln>
        </p:spPr>
      </p:pic>
      <p:sp>
        <p:nvSpPr>
          <p:cNvPr id="611" name="Google Shape;611;gde84a32ccc_1_106"/>
          <p:cNvSpPr txBox="1"/>
          <p:nvPr/>
        </p:nvSpPr>
        <p:spPr>
          <a:xfrm>
            <a:off x="1042357" y="4017591"/>
            <a:ext cx="7714782" cy="2031295"/>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Vários trabalhos farmacoeconômicos realizados em algumas Farmácias Vivas do Brasil concluíram que todos os valores calculados para as plantas medicinais, drogas vegetais e fitoterápicos preparados foram menores em comparação com os da Indústria Farmacêutica, chegando, em alguns casos, a mais de 200% de variação com economia de custo. (PEIXE, 2010)</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8"/>
          <p:cNvSpPr txBox="1"/>
          <p:nvPr/>
        </p:nvSpPr>
        <p:spPr>
          <a:xfrm>
            <a:off x="669499" y="1867014"/>
            <a:ext cx="7792329"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um trabalho realizado com as Agentes Comunitárias de Saúde no município de Limoeiro do Norte, Ceará, constatou-se que, quanto aos remédios caseiros com plantas medicinais, 90% delas acreditam que o baixo custo não interfere na eficácia desses remédios (MENDES, 2019).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Importante ressaltar que é de responsabilidade da administração pública do município no qual a Farmácia Viva esteja sediada, prever e prover os recursos humanos, infraestrutura física, equipamentos e procedimentos operacionais necessários à operacionalização das suas atividades de preparação de plantas medicinais e fitoterápicos a serem dispensados no âmbito do SUS, não sendo permitida sua comercialização.  (BRASIL, 2013c)</a:t>
            </a:r>
            <a:endParaRPr b="0" i="0" sz="1400" u="none" cap="none" strike="noStrike">
              <a:solidFill>
                <a:srgbClr val="000000"/>
              </a:solidFill>
              <a:latin typeface="Arial"/>
              <a:ea typeface="Arial"/>
              <a:cs typeface="Arial"/>
              <a:sym typeface="Arial"/>
            </a:endParaRPr>
          </a:p>
        </p:txBody>
      </p:sp>
      <p:pic>
        <p:nvPicPr>
          <p:cNvPr id="618" name="Google Shape;618;p48"/>
          <p:cNvPicPr preferRelativeResize="0"/>
          <p:nvPr/>
        </p:nvPicPr>
        <p:blipFill rotWithShape="1">
          <a:blip r:embed="rId3">
            <a:alphaModFix/>
          </a:blip>
          <a:srcRect b="0" l="0" r="0" t="0"/>
          <a:stretch/>
        </p:blipFill>
        <p:spPr>
          <a:xfrm>
            <a:off x="9126475" y="1867014"/>
            <a:ext cx="2396025" cy="4154943"/>
          </a:xfrm>
          <a:prstGeom prst="rect">
            <a:avLst/>
          </a:prstGeom>
          <a:noFill/>
          <a:ln>
            <a:noFill/>
          </a:ln>
        </p:spPr>
      </p:pic>
      <p:sp>
        <p:nvSpPr>
          <p:cNvPr id="619" name="Google Shape;619;p48"/>
          <p:cNvSpPr txBox="1"/>
          <p:nvPr/>
        </p:nvSpPr>
        <p:spPr>
          <a:xfrm>
            <a:off x="669500" y="1308884"/>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nvSpPr>
        <p:spPr>
          <a:xfrm>
            <a:off x="620485" y="1704391"/>
            <a:ext cx="6360900" cy="4771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Ministério da Saúde, por meio da Portaria nº 886, de 20 de abril de 2010, instituiu o Programa Farmácias Vivas no âmbito do Sistema Único de Saúde.  Esta Portaria considera Farmácias Vivas aquelas que realizam as etapas de cultivo, coleta, processamento, armazenamento de plantas medicinais, preparação e dispensação de produtos magistrais e oficinais de plantas medicinais e fitoterápicos.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Atualmente as Farmácias Vivas são um programa que atende a muitos municípios em nosso país, um modelo exitoso para a dispensação de fitoterápicos aplicados no tratamento de feridas.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Vamos conhecer! Bons estudos!</a:t>
            </a:r>
            <a:endParaRPr b="0" i="0" sz="1400" u="none" cap="none" strike="noStrike">
              <a:solidFill>
                <a:srgbClr val="000000"/>
              </a:solidFill>
              <a:latin typeface="Arial"/>
              <a:ea typeface="Arial"/>
              <a:cs typeface="Arial"/>
              <a:sym typeface="Arial"/>
            </a:endParaRPr>
          </a:p>
        </p:txBody>
      </p:sp>
      <p:sp>
        <p:nvSpPr>
          <p:cNvPr id="53" name="Google Shape;53;p7"/>
          <p:cNvSpPr txBox="1"/>
          <p:nvPr/>
        </p:nvSpPr>
        <p:spPr>
          <a:xfrm>
            <a:off x="620485" y="1308709"/>
            <a:ext cx="7450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45926"/>
                </a:solidFill>
                <a:latin typeface="Helvetica Neue"/>
                <a:ea typeface="Helvetica Neue"/>
                <a:cs typeface="Helvetica Neue"/>
                <a:sym typeface="Helvetica Neue"/>
              </a:rPr>
              <a:t>4. INTRODUÇÃO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de84a32ccc_1_129"/>
          <p:cNvSpPr txBox="1"/>
          <p:nvPr/>
        </p:nvSpPr>
        <p:spPr>
          <a:xfrm>
            <a:off x="1104929" y="1919432"/>
            <a:ext cx="4613700" cy="2753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pensamento de Donabedian apud Mendes (2019) encontra respaldo na fundamentação do custo-eficácia da utilização das plantas medicinais no cuidado com a saúde. Considera a qualidade um fenômeno complexo definido a partir de alguns atributos do cuidado médico: eficácia, efetividade, eficiência, otimização, aceitabilidade, legitimidade e equidade, assim sendo: </a:t>
            </a:r>
            <a:endParaRPr b="0" i="0" sz="1400" u="none" cap="none" strike="noStrike">
              <a:solidFill>
                <a:srgbClr val="000000"/>
              </a:solidFill>
              <a:latin typeface="Arial"/>
              <a:ea typeface="Arial"/>
              <a:cs typeface="Arial"/>
              <a:sym typeface="Arial"/>
            </a:endParaRPr>
          </a:p>
        </p:txBody>
      </p:sp>
      <p:pic>
        <p:nvPicPr>
          <p:cNvPr id="626" name="Google Shape;626;gde84a32ccc_1_129"/>
          <p:cNvPicPr preferRelativeResize="0"/>
          <p:nvPr/>
        </p:nvPicPr>
        <p:blipFill rotWithShape="1">
          <a:blip r:embed="rId3">
            <a:alphaModFix/>
          </a:blip>
          <a:srcRect b="0" l="0" r="0" t="0"/>
          <a:stretch/>
        </p:blipFill>
        <p:spPr>
          <a:xfrm>
            <a:off x="6269725" y="1919425"/>
            <a:ext cx="5037715" cy="3778301"/>
          </a:xfrm>
          <a:prstGeom prst="rect">
            <a:avLst/>
          </a:prstGeom>
          <a:noFill/>
          <a:ln>
            <a:noFill/>
          </a:ln>
        </p:spPr>
      </p:pic>
      <p:sp>
        <p:nvSpPr>
          <p:cNvPr id="627" name="Google Shape;627;gde84a32ccc_1_129"/>
          <p:cNvSpPr txBox="1"/>
          <p:nvPr/>
        </p:nvSpPr>
        <p:spPr>
          <a:xfrm>
            <a:off x="6269731" y="5697714"/>
            <a:ext cx="4817340"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ipê roxo</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Nathalia Cristina G Ribeiro Nathy</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400" u="none" cap="none" strike="noStrike">
              <a:solidFill>
                <a:srgbClr val="000000"/>
              </a:solidFill>
              <a:latin typeface="Helvetica Neue"/>
              <a:ea typeface="Helvetica Neue"/>
              <a:cs typeface="Helvetica Neue"/>
              <a:sym typeface="Helvetica Neue"/>
            </a:endParaRPr>
          </a:p>
        </p:txBody>
      </p:sp>
      <p:sp>
        <p:nvSpPr>
          <p:cNvPr id="628" name="Google Shape;628;gde84a32ccc_1_129"/>
          <p:cNvSpPr txBox="1"/>
          <p:nvPr/>
        </p:nvSpPr>
        <p:spPr>
          <a:xfrm>
            <a:off x="669500" y="1308884"/>
            <a:ext cx="110613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9"/>
          <p:cNvPicPr preferRelativeResize="0"/>
          <p:nvPr/>
        </p:nvPicPr>
        <p:blipFill rotWithShape="1">
          <a:blip r:embed="rId3">
            <a:alphaModFix/>
          </a:blip>
          <a:srcRect b="0" l="0" r="0" t="0"/>
          <a:stretch/>
        </p:blipFill>
        <p:spPr>
          <a:xfrm>
            <a:off x="627054" y="1915998"/>
            <a:ext cx="1122314" cy="1122314"/>
          </a:xfrm>
          <a:prstGeom prst="rect">
            <a:avLst/>
          </a:prstGeom>
          <a:noFill/>
          <a:ln>
            <a:noFill/>
          </a:ln>
        </p:spPr>
      </p:pic>
      <p:sp>
        <p:nvSpPr>
          <p:cNvPr id="635" name="Google Shape;635;p49"/>
          <p:cNvSpPr/>
          <p:nvPr/>
        </p:nvSpPr>
        <p:spPr>
          <a:xfrm>
            <a:off x="2019329" y="1867667"/>
            <a:ext cx="4874957" cy="4593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Eficácia</a:t>
            </a:r>
            <a:r>
              <a:rPr b="0" i="0" lang="pt-BR" sz="1500" u="none" cap="none" strike="noStrike">
                <a:solidFill>
                  <a:schemeClr val="dk1"/>
                </a:solidFill>
                <a:latin typeface="Helvetica Neue"/>
                <a:ea typeface="Helvetica Neue"/>
                <a:cs typeface="Helvetica Neue"/>
                <a:sym typeface="Helvetica Neue"/>
              </a:rPr>
              <a:t> no dicionário significa “força de produzir efeitos”, termo utilizado na saúde relacionado a recursos capazes de produzir efeitos positivos no usuário; </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Eficiência</a:t>
            </a:r>
            <a:r>
              <a:rPr b="0" i="0" lang="pt-BR" sz="1500" u="none" cap="none" strike="noStrike">
                <a:solidFill>
                  <a:schemeClr val="dk1"/>
                </a:solidFill>
                <a:latin typeface="Helvetica Neue"/>
                <a:ea typeface="Helvetica Neue"/>
                <a:cs typeface="Helvetica Neue"/>
                <a:sym typeface="Helvetica Neue"/>
              </a:rPr>
              <a:t> diz respeito a oferecer o serviço ao usuário da melhor forma possível com redução de recursos, esforços e custos; </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Efetividade</a:t>
            </a:r>
            <a:r>
              <a:rPr b="0" i="0" lang="pt-BR" sz="1500" u="none" cap="none" strike="noStrike">
                <a:solidFill>
                  <a:schemeClr val="dk1"/>
                </a:solidFill>
                <a:latin typeface="Helvetica Neue"/>
                <a:ea typeface="Helvetica Neue"/>
                <a:cs typeface="Helvetica Neue"/>
                <a:sym typeface="Helvetica Neue"/>
              </a:rPr>
              <a:t> é a manifestação do efeito real do serviço; </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Otimização</a:t>
            </a:r>
            <a:r>
              <a:rPr b="0" i="0" lang="pt-BR" sz="1500" u="none" cap="none" strike="noStrike">
                <a:solidFill>
                  <a:schemeClr val="dk1"/>
                </a:solidFill>
                <a:latin typeface="Helvetica Neue"/>
                <a:ea typeface="Helvetica Neue"/>
                <a:cs typeface="Helvetica Neue"/>
                <a:sym typeface="Helvetica Neue"/>
              </a:rPr>
              <a:t> se refere a prestar os cuidados ao usuário com eficácia dos processos, com eficiente aplicação dos recursos, reduzindo custos e tempo de melhora da saúde do paciente, elevando o tratamento ao estado ótimo; </a:t>
            </a:r>
            <a:endParaRPr b="0" i="0" sz="1500" u="none" cap="none" strike="noStrike">
              <a:solidFill>
                <a:srgbClr val="000000"/>
              </a:solidFill>
              <a:latin typeface="Arial"/>
              <a:ea typeface="Arial"/>
              <a:cs typeface="Arial"/>
              <a:sym typeface="Arial"/>
            </a:endParaRPr>
          </a:p>
        </p:txBody>
      </p:sp>
      <p:sp>
        <p:nvSpPr>
          <p:cNvPr id="636" name="Google Shape;636;p49"/>
          <p:cNvSpPr/>
          <p:nvPr/>
        </p:nvSpPr>
        <p:spPr>
          <a:xfrm>
            <a:off x="7412374" y="1867667"/>
            <a:ext cx="4010369" cy="4593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Aceitabilidade</a:t>
            </a:r>
            <a:r>
              <a:rPr b="0" i="0" lang="pt-BR" sz="1500" u="none" cap="none" strike="noStrike">
                <a:solidFill>
                  <a:schemeClr val="dk1"/>
                </a:solidFill>
                <a:latin typeface="Helvetica Neue"/>
                <a:ea typeface="Helvetica Neue"/>
                <a:cs typeface="Helvetica Neue"/>
                <a:sym typeface="Helvetica Neue"/>
              </a:rPr>
              <a:t> é a adaptação do usuário ao tratamento. Nesse sentido, faz-se necessário o acesso, relação de respeito e ética profissional de saúde-usuário, atendendo às necessidades do usuário e dentro dos padrões econômicos do usuário; </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Legitimidade</a:t>
            </a:r>
            <a:r>
              <a:rPr b="0" i="0" lang="pt-BR" sz="1500" u="none" cap="none" strike="noStrike">
                <a:solidFill>
                  <a:schemeClr val="dk1"/>
                </a:solidFill>
                <a:latin typeface="Helvetica Neue"/>
                <a:ea typeface="Helvetica Neue"/>
                <a:cs typeface="Helvetica Neue"/>
                <a:sym typeface="Helvetica Neue"/>
              </a:rPr>
              <a:t> equivale ao grau de aceitabilidade do serviço, já que a sociedade considera a instituição como boa prestadora de serviços;</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pt-BR" sz="1500" u="none" cap="none" strike="noStrike">
                <a:solidFill>
                  <a:schemeClr val="dk1"/>
                </a:solidFill>
                <a:latin typeface="Helvetica Neue"/>
                <a:ea typeface="Helvetica Neue"/>
                <a:cs typeface="Helvetica Neue"/>
                <a:sym typeface="Helvetica Neue"/>
              </a:rPr>
              <a:t>Equidade</a:t>
            </a:r>
            <a:r>
              <a:rPr b="0" i="0" lang="pt-BR" sz="1500" u="none" cap="none" strike="noStrike">
                <a:solidFill>
                  <a:schemeClr val="dk1"/>
                </a:solidFill>
                <a:latin typeface="Helvetica Neue"/>
                <a:ea typeface="Helvetica Neue"/>
                <a:cs typeface="Helvetica Neue"/>
                <a:sym typeface="Helvetica Neue"/>
              </a:rPr>
              <a:t> é o princípio da justiça que deve reger a prestação do cuidado, tratando os usuários de forma imparcial e equânime.</a:t>
            </a:r>
            <a:endParaRPr b="0" i="0" sz="1500" u="none" cap="none" strike="noStrike">
              <a:solidFill>
                <a:schemeClr val="dk1"/>
              </a:solidFill>
              <a:latin typeface="Helvetica Neue"/>
              <a:ea typeface="Helvetica Neue"/>
              <a:cs typeface="Helvetica Neue"/>
              <a:sym typeface="Helvetica Neue"/>
            </a:endParaRPr>
          </a:p>
        </p:txBody>
      </p:sp>
      <p:sp>
        <p:nvSpPr>
          <p:cNvPr id="637" name="Google Shape;637;p49"/>
          <p:cNvSpPr txBox="1"/>
          <p:nvPr/>
        </p:nvSpPr>
        <p:spPr>
          <a:xfrm>
            <a:off x="669500" y="1308884"/>
            <a:ext cx="3568671"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15. FARMACOECONOMIA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0"/>
          <p:cNvSpPr txBox="1"/>
          <p:nvPr/>
        </p:nvSpPr>
        <p:spPr>
          <a:xfrm>
            <a:off x="635466" y="1963312"/>
            <a:ext cx="55671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avaliação custo-eficácia visa proporcionar soluções de baixo custo e melhores resultados, constituindo-se, assim, de fundamental importância para a melhoria da qualidade da assistência prestada ao usuário do SUS na atenção primária, notadamente nas Farmácias Vivas.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orientação de uso de plantas medicinais se torna prática profissional eficiente na medida em que oferece ao usuário a assistência de qualidade com baixo custo, eficácia e por proporcionar, ainda, efeitos positivos, contribuindo com a melhoria da saúde e qualidade de vida do usuário.</a:t>
            </a:r>
            <a:endParaRPr b="0" i="0" sz="1600" u="none" cap="none" strike="noStrike">
              <a:solidFill>
                <a:schemeClr val="dk1"/>
              </a:solidFill>
              <a:latin typeface="Helvetica Neue"/>
              <a:ea typeface="Helvetica Neue"/>
              <a:cs typeface="Helvetica Neue"/>
              <a:sym typeface="Helvetica Neue"/>
            </a:endParaRPr>
          </a:p>
        </p:txBody>
      </p:sp>
      <p:sp>
        <p:nvSpPr>
          <p:cNvPr id="644" name="Google Shape;644;p50"/>
          <p:cNvSpPr txBox="1"/>
          <p:nvPr/>
        </p:nvSpPr>
        <p:spPr>
          <a:xfrm>
            <a:off x="635466" y="1316729"/>
            <a:ext cx="5567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29622E"/>
                </a:solidFill>
                <a:latin typeface="Helvetica Neue"/>
                <a:ea typeface="Helvetica Neue"/>
                <a:cs typeface="Helvetica Neue"/>
                <a:sym typeface="Helvetica Neue"/>
              </a:rPr>
              <a:t>16. CONSIDERAÇÕES FINAIS </a:t>
            </a:r>
            <a:endParaRPr/>
          </a:p>
        </p:txBody>
      </p:sp>
      <p:pic>
        <p:nvPicPr>
          <p:cNvPr id="645" name="Google Shape;645;p50"/>
          <p:cNvPicPr preferRelativeResize="0"/>
          <p:nvPr/>
        </p:nvPicPr>
        <p:blipFill rotWithShape="1">
          <a:blip r:embed="rId3">
            <a:alphaModFix/>
          </a:blip>
          <a:srcRect b="0" l="0" r="0" t="0"/>
          <a:stretch/>
        </p:blipFill>
        <p:spPr>
          <a:xfrm>
            <a:off x="6684924" y="2122969"/>
            <a:ext cx="4871610" cy="3653717"/>
          </a:xfrm>
          <a:prstGeom prst="rect">
            <a:avLst/>
          </a:prstGeom>
          <a:noFill/>
          <a:ln>
            <a:noFill/>
          </a:ln>
        </p:spPr>
      </p:pic>
      <p:sp>
        <p:nvSpPr>
          <p:cNvPr id="646" name="Google Shape;646;p50"/>
          <p:cNvSpPr txBox="1"/>
          <p:nvPr/>
        </p:nvSpPr>
        <p:spPr>
          <a:xfrm>
            <a:off x="6684923" y="5776686"/>
            <a:ext cx="4871609"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mastruz</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Wikimedia Commons</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de84a32ccc_1_157"/>
          <p:cNvSpPr txBox="1"/>
          <p:nvPr/>
        </p:nvSpPr>
        <p:spPr>
          <a:xfrm>
            <a:off x="6025143" y="1501237"/>
            <a:ext cx="5281486" cy="499950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Agora é hora de testar sua compreensão sobre o conteúdo estudado nesta aula.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O questionário a seguir possui </a:t>
            </a:r>
            <a:r>
              <a:rPr b="1" i="0" lang="pt-BR" sz="1600" u="none" cap="none" strike="noStrike">
                <a:solidFill>
                  <a:srgbClr val="000000"/>
                </a:solidFill>
                <a:latin typeface="Helvetica Neue"/>
                <a:ea typeface="Helvetica Neue"/>
                <a:cs typeface="Helvetica Neue"/>
                <a:sym typeface="Helvetica Neue"/>
              </a:rPr>
              <a:t>cinco</a:t>
            </a:r>
            <a:r>
              <a:rPr b="0" i="0" lang="pt-BR" sz="1600" u="none" cap="none" strike="noStrike">
                <a:solidFill>
                  <a:srgbClr val="000000"/>
                </a:solidFill>
                <a:latin typeface="Helvetica Neue"/>
                <a:ea typeface="Helvetica Neue"/>
                <a:cs typeface="Helvetica Neue"/>
                <a:sym typeface="Helvetica Neue"/>
              </a:rPr>
              <a:t> questões e após finalizá-lo você terá feedback.</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Em caso de dúvidas, sugerimos que retorne, quantas vezes for necessário, ao conteúdo teórico da aula para reestudo. Isso irá consolidar ainda mais a sua aprendizagem.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0" i="0" sz="1600" u="sng" cap="none" strike="noStrike">
              <a:solidFill>
                <a:srgbClr val="000000"/>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Clique            para responder ao questionário.	</a:t>
            </a:r>
            <a:endParaRPr b="0" i="0" sz="1400" u="none" cap="none" strike="noStrike">
              <a:solidFill>
                <a:srgbClr val="000000"/>
              </a:solidFill>
              <a:latin typeface="Arial"/>
              <a:ea typeface="Arial"/>
              <a:cs typeface="Arial"/>
              <a:sym typeface="Arial"/>
            </a:endParaRPr>
          </a:p>
        </p:txBody>
      </p:sp>
      <p:pic>
        <p:nvPicPr>
          <p:cNvPr id="653" name="Google Shape;653;gde84a32ccc_1_157"/>
          <p:cNvPicPr preferRelativeResize="0"/>
          <p:nvPr/>
        </p:nvPicPr>
        <p:blipFill rotWithShape="1">
          <a:blip r:embed="rId3">
            <a:alphaModFix/>
          </a:blip>
          <a:srcRect b="0" l="0" r="0" t="0"/>
          <a:stretch/>
        </p:blipFill>
        <p:spPr>
          <a:xfrm>
            <a:off x="6794067" y="5548803"/>
            <a:ext cx="490764" cy="490764"/>
          </a:xfrm>
          <a:prstGeom prst="rect">
            <a:avLst/>
          </a:prstGeom>
          <a:noFill/>
          <a:ln>
            <a:noFill/>
          </a:ln>
        </p:spPr>
      </p:pic>
      <p:pic>
        <p:nvPicPr>
          <p:cNvPr id="654" name="Google Shape;654;gde84a32ccc_1_157"/>
          <p:cNvPicPr preferRelativeResize="0"/>
          <p:nvPr/>
        </p:nvPicPr>
        <p:blipFill rotWithShape="1">
          <a:blip r:embed="rId4">
            <a:alphaModFix/>
          </a:blip>
          <a:srcRect b="0" l="0" r="0" t="0"/>
          <a:stretch/>
        </p:blipFill>
        <p:spPr>
          <a:xfrm>
            <a:off x="586596" y="2666969"/>
            <a:ext cx="5062322" cy="3181350"/>
          </a:xfrm>
          <a:prstGeom prst="rect">
            <a:avLst/>
          </a:prstGeom>
          <a:noFill/>
          <a:ln>
            <a:noFill/>
          </a:ln>
        </p:spPr>
      </p:pic>
      <p:pic>
        <p:nvPicPr>
          <p:cNvPr id="655" name="Google Shape;655;gde84a32ccc_1_157"/>
          <p:cNvPicPr preferRelativeResize="0"/>
          <p:nvPr/>
        </p:nvPicPr>
        <p:blipFill rotWithShape="1">
          <a:blip r:embed="rId5">
            <a:alphaModFix/>
          </a:blip>
          <a:srcRect b="0" l="0" r="0" t="0"/>
          <a:stretch/>
        </p:blipFill>
        <p:spPr>
          <a:xfrm>
            <a:off x="586604" y="1303648"/>
            <a:ext cx="2660703" cy="9528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1"/>
          <p:cNvSpPr txBox="1"/>
          <p:nvPr/>
        </p:nvSpPr>
        <p:spPr>
          <a:xfrm>
            <a:off x="755903" y="1567407"/>
            <a:ext cx="10707626" cy="48628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Presidência da República. Decreto n° 5813 de 22 de junho de 2006. Aprova a Política Nacional de Plantas Medicinais e Fitoterápicos e dá outras providências. Diário Oficial da República Federativa do Brasil, Poder Executivo, Brasília, DF, 2006a.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Ministério da Saúde. Portaria n° 971 de 03 de maio de 2006. Aprova a Política Nacional de Práticas Integrativas e Complementares (PNPIC) no Sistema Único de Saúde. Diário Oficial da União, Poder Executivo, Brasília, DF, 2006b.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Conselho Federal de Farmácia.  Resolução nº 459 de 28 de fevereiro  de 2007. Dispõe sobre as atribuições do farmacêutico no âmbito das plantas medicinais e fitoterápicos e dá outras providências, Brasília. Diário Oficial da União, Poder Executivo, Brasília, DF, 2007.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Ministério da Saúde (MS). Portaria nº 886, de 20 de abril de 2010. Institui a Farmácia Viva no âmbito do Sistema Único de Saúde (SUS). Diário Oficial da União, 2010; 22 abr. Poder Executivo, Brasília, DF, 2010.</a:t>
            </a:r>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Agência Nacional de Vigilância Sanitária. Formulário de Fitoterápicos da Farmacopéia Brasileira. Brasília: Anvisa, 2011. 126p.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BRASIL. Ministério da Saúde. Secretaria de Atenção à Saúde. Departamento de Atenção Básica.Práticas integrativas e complementares: plantas medicinais e fitoterapia na Atenção Básica/Ministério da Saúde. Secretaria de Atenção à Saúde. Departamento de Atenção Básica. – Brasília : Ministério da Saúde, 2012. 156 p. : il. – (Série A. Normas e Manuais Técnicos) (Cadernos de Atenção Básica ; n. 31), 2012.</a:t>
            </a:r>
            <a:endParaRPr b="0" i="0" sz="1400" u="none" cap="none" strike="noStrike">
              <a:solidFill>
                <a:srgbClr val="000000"/>
              </a:solidFill>
              <a:latin typeface="Arial"/>
              <a:ea typeface="Arial"/>
              <a:cs typeface="Arial"/>
              <a:sym typeface="Arial"/>
            </a:endParaRPr>
          </a:p>
        </p:txBody>
      </p:sp>
      <p:sp>
        <p:nvSpPr>
          <p:cNvPr id="662" name="Google Shape;662;p51"/>
          <p:cNvSpPr txBox="1"/>
          <p:nvPr/>
        </p:nvSpPr>
        <p:spPr>
          <a:xfrm>
            <a:off x="597407" y="1283171"/>
            <a:ext cx="343756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17. REFERÊNCIAS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nvSpPr>
        <p:spPr>
          <a:xfrm>
            <a:off x="694943" y="1584928"/>
            <a:ext cx="10707600" cy="43909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BRASIL. Conselho Federal de Farmácia, Resolução CFF nº 586 de 29 de agosto de 2013. Regula a prescrição farmacêutica e dá outras providências, Brasília. Diário Oficial da União, Brasília, DF, 2013a.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BRASIL. Conselho Federal de Farmácia, Resolução 586 de 29 de agosto de 2013.Regula a prescrição farmacêutica e dá outras providências, 2013b.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BRASIL. Ministério da Saúde. Agência Nacional de Vigilância Sanitária. Resolução da Diretoria Colegiada n. 18, de 3 de abril de 2013. Dispõe sobre as boas práticas de processamento e armazenamento de plantas medicinais, preparação e dispensação de produtos magistrais e oficinais de plantas medicinais e fitoterápicos em farmácias vivas no âmbito do Sistema Único de Saúde (SUS). Diário Oficial da União, 2010,  Brasília, DF, 05 abr. 2013 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Ministério da Saúde. Agência Nacional de Vigilância Sanitária. Portaria Nº 1.555 de 30 de julho de 2013. Dispõe sobre as normas de financiamento e de execução do Componente Básico da Assistência Farmacêutica no âmbito do Sistema Único de Saúde (SUS).  Diário Oficial da União, Brasília, DF, 31 de jul. 2013d.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CEARÁ. Lei Estadual Nº 12.951, de 07 de outubro de 1999. Dispõe sobre a implantação da Fitoterapia em Saúde Pública no Estado do Ceará, por meio da implantação de unidades Farmácias Vivas. Diário Oficial do Estado do Ceará. Fortaleza, 15 de outubro de 1999. Caderno Único. Página 01. </a:t>
            </a:r>
            <a:endParaRPr b="0" i="0" sz="1400" u="none" cap="none" strike="noStrike">
              <a:solidFill>
                <a:srgbClr val="000000"/>
              </a:solidFill>
              <a:latin typeface="Arial"/>
              <a:ea typeface="Arial"/>
              <a:cs typeface="Arial"/>
              <a:sym typeface="Arial"/>
            </a:endParaRPr>
          </a:p>
        </p:txBody>
      </p:sp>
      <p:sp>
        <p:nvSpPr>
          <p:cNvPr id="669" name="Google Shape;669;p53"/>
          <p:cNvSpPr txBox="1"/>
          <p:nvPr/>
        </p:nvSpPr>
        <p:spPr>
          <a:xfrm>
            <a:off x="597407" y="1283171"/>
            <a:ext cx="343756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17. REFERÊNCIAS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nvSpPr>
        <p:spPr>
          <a:xfrm>
            <a:off x="670487" y="1585704"/>
            <a:ext cx="10707600" cy="49038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CEARÁ. Decreto Nº 30.016, de 30 de dezembro de 2009. Regulamenta a Lei Nº 12.951, de 07 de outubro de 1999, que dispõe sobre a política de implantação da fitoterapia em saúde pública no estado do Ceará e dá outras providências. Diário Oficial do Estado do Ceará. Fortaleza, 08 de janeiro de 2010. Caderno 01. Página 08.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_____. Comitê Estadual de Fitoterapia. </a:t>
            </a:r>
            <a:r>
              <a:rPr b="1" i="0" lang="pt-BR" sz="1400" u="none" cap="none" strike="noStrike">
                <a:solidFill>
                  <a:schemeClr val="dk1"/>
                </a:solidFill>
                <a:latin typeface="Helvetica Neue"/>
                <a:ea typeface="Helvetica Neue"/>
                <a:cs typeface="Helvetica Neue"/>
                <a:sym typeface="Helvetica Neue"/>
              </a:rPr>
              <a:t>A Fitoterapia no Ciclo da Assistência farmacêutica</a:t>
            </a:r>
            <a:r>
              <a:rPr b="0" i="0" lang="pt-BR" sz="1400" u="none" cap="none" strike="noStrike">
                <a:solidFill>
                  <a:schemeClr val="dk1"/>
                </a:solidFill>
                <a:latin typeface="Helvetica Neue"/>
                <a:ea typeface="Helvetica Neue"/>
                <a:cs typeface="Helvetica Neue"/>
                <a:sym typeface="Helvetica Neue"/>
              </a:rPr>
              <a:t>: Inserção das Farmácias Vivas. Fortaleza: HBM Shopping das Cópias, 2015.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GONÇALVES, N. M.T. et al. </a:t>
            </a:r>
            <a:r>
              <a:rPr b="1" i="0" lang="pt-BR" sz="1400" u="none" cap="none" strike="noStrike">
                <a:solidFill>
                  <a:schemeClr val="dk1"/>
                </a:solidFill>
                <a:latin typeface="Helvetica Neue"/>
                <a:ea typeface="Helvetica Neue"/>
                <a:cs typeface="Helvetica Neue"/>
                <a:sym typeface="Helvetica Neue"/>
              </a:rPr>
              <a:t>Políticas de Saúde para a Fitoterapia no Brasil</a:t>
            </a:r>
            <a:r>
              <a:rPr b="0" i="0" lang="pt-BR" sz="1400" u="none" cap="none" strike="noStrike">
                <a:solidFill>
                  <a:schemeClr val="dk1"/>
                </a:solidFill>
                <a:latin typeface="Helvetica Neue"/>
                <a:ea typeface="Helvetica Neue"/>
                <a:cs typeface="Helvetica Neue"/>
                <a:sym typeface="Helvetica Neue"/>
              </a:rPr>
              <a:t>Revista Cubana de Plantas Medicinales. 2013;18(4):632-637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MATOS F.J. A. </a:t>
            </a:r>
            <a:r>
              <a:rPr b="1" i="0" lang="pt-BR" sz="1400" u="none" cap="none" strike="noStrike">
                <a:solidFill>
                  <a:schemeClr val="dk1"/>
                </a:solidFill>
                <a:latin typeface="Helvetica Neue"/>
                <a:ea typeface="Helvetica Neue"/>
                <a:cs typeface="Helvetica Neue"/>
                <a:sym typeface="Helvetica Neue"/>
              </a:rPr>
              <a:t>Farmácias Vivas</a:t>
            </a:r>
            <a:r>
              <a:rPr b="0" i="0" lang="pt-BR" sz="1400" u="none" cap="none" strike="noStrike">
                <a:solidFill>
                  <a:schemeClr val="dk1"/>
                </a:solidFill>
                <a:latin typeface="Helvetica Neue"/>
                <a:ea typeface="Helvetica Neue"/>
                <a:cs typeface="Helvetica Neue"/>
                <a:sym typeface="Helvetica Neue"/>
              </a:rPr>
              <a:t>. 3.ed. Fortaleza: Editora da UFCE, 1998, p.220.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MATOS, F.J.A. </a:t>
            </a:r>
            <a:r>
              <a:rPr b="1" i="0" lang="pt-BR" sz="1400" u="none" cap="none" strike="noStrike">
                <a:solidFill>
                  <a:schemeClr val="dk1"/>
                </a:solidFill>
                <a:latin typeface="Helvetica Neue"/>
                <a:ea typeface="Helvetica Neue"/>
                <a:cs typeface="Helvetica Neue"/>
                <a:sym typeface="Helvetica Neue"/>
              </a:rPr>
              <a:t>Plantas Medicinais</a:t>
            </a:r>
            <a:r>
              <a:rPr b="0" i="0" lang="pt-BR" sz="1400" u="none" cap="none" strike="noStrike">
                <a:solidFill>
                  <a:schemeClr val="dk1"/>
                </a:solidFill>
                <a:latin typeface="Helvetica Neue"/>
                <a:ea typeface="Helvetica Neue"/>
                <a:cs typeface="Helvetica Neue"/>
                <a:sym typeface="Helvetica Neue"/>
              </a:rPr>
              <a:t>. 3ed. Fortaleza: Imprensa Universitária, 2007, 365p.</a:t>
            </a:r>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MAGALHÃES, K. N. </a:t>
            </a:r>
            <a:r>
              <a:rPr b="1" i="0" lang="pt-BR" sz="1400" u="none" cap="none" strike="noStrike">
                <a:solidFill>
                  <a:schemeClr val="dk1"/>
                </a:solidFill>
                <a:latin typeface="Helvetica Neue"/>
                <a:ea typeface="Helvetica Neue"/>
                <a:cs typeface="Helvetica Neue"/>
                <a:sym typeface="Helvetica Neue"/>
              </a:rPr>
              <a:t>Plantas Medicinais da Caatinga do Nordeste Brasileiro</a:t>
            </a:r>
            <a:r>
              <a:rPr b="0" i="0" lang="pt-BR" sz="1400" u="none" cap="none" strike="noStrike">
                <a:solidFill>
                  <a:schemeClr val="dk1"/>
                </a:solidFill>
                <a:latin typeface="Helvetica Neue"/>
                <a:ea typeface="Helvetica Neue"/>
                <a:cs typeface="Helvetica Neue"/>
                <a:sym typeface="Helvetica Neue"/>
              </a:rPr>
              <a:t>: Etno Farmacopéia do professor Francisco José de Abreu Matos. 2019. 224f. Tese (Doutorado) – Programa de Pós-Graduação em Desenvolvimento e Inovação Tecnológica de Medicamentos, Universidade Federal do Ceará, Fortaleza, 2019.</a:t>
            </a:r>
            <a:endParaRPr/>
          </a:p>
          <a:p>
            <a:pPr indent="0" lvl="0" marL="0" marR="0" rtl="0" algn="l">
              <a:lnSpc>
                <a:spcPct val="100000"/>
              </a:lnSpc>
              <a:spcBef>
                <a:spcPts val="2000"/>
              </a:spcBef>
              <a:spcAft>
                <a:spcPts val="1000"/>
              </a:spcAft>
              <a:buNone/>
            </a:pPr>
            <a:r>
              <a:rPr b="0" i="0" lang="pt-BR" sz="1400" u="none" cap="none" strike="noStrike">
                <a:solidFill>
                  <a:schemeClr val="dk1"/>
                </a:solidFill>
                <a:latin typeface="Helvetica Neue"/>
                <a:ea typeface="Helvetica Neue"/>
                <a:cs typeface="Helvetica Neue"/>
                <a:sym typeface="Helvetica Neue"/>
              </a:rPr>
              <a:t>MATOS, F.J.A. </a:t>
            </a:r>
            <a:r>
              <a:rPr b="1" i="0" lang="pt-BR" sz="1400" u="none" cap="none" strike="noStrike">
                <a:solidFill>
                  <a:schemeClr val="dk1"/>
                </a:solidFill>
                <a:latin typeface="Helvetica Neue"/>
                <a:ea typeface="Helvetica Neue"/>
                <a:cs typeface="Helvetica Neue"/>
                <a:sym typeface="Helvetica Neue"/>
              </a:rPr>
              <a:t>Farmácia Vivas</a:t>
            </a:r>
            <a:r>
              <a:rPr b="0" i="0" lang="pt-BR" sz="1400" u="none" cap="none" strike="noStrike">
                <a:solidFill>
                  <a:schemeClr val="dk1"/>
                </a:solidFill>
                <a:latin typeface="Helvetica Neue"/>
                <a:ea typeface="Helvetica Neue"/>
                <a:cs typeface="Helvetica Neue"/>
                <a:sym typeface="Helvetica Neue"/>
              </a:rPr>
              <a:t>: Sistema de utilização de plantas medicinais projetado para pequenas comunidades. Fortaleza: Ed. Universidade/EDUFC, 1998.</a:t>
            </a:r>
            <a:endParaRPr/>
          </a:p>
        </p:txBody>
      </p:sp>
      <p:sp>
        <p:nvSpPr>
          <p:cNvPr id="676" name="Google Shape;676;p54"/>
          <p:cNvSpPr txBox="1"/>
          <p:nvPr/>
        </p:nvSpPr>
        <p:spPr>
          <a:xfrm>
            <a:off x="597407" y="1283171"/>
            <a:ext cx="343756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17. REFERÊNCIAS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
          <p:cNvSpPr txBox="1"/>
          <p:nvPr/>
        </p:nvSpPr>
        <p:spPr>
          <a:xfrm>
            <a:off x="553446" y="1610832"/>
            <a:ext cx="10707600" cy="39600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0" i="0" lang="pt-BR" sz="1400" u="none" cap="none" strike="noStrike">
                <a:solidFill>
                  <a:schemeClr val="dk1"/>
                </a:solidFill>
                <a:latin typeface="Helvetica Neue"/>
                <a:ea typeface="Helvetica Neue"/>
                <a:cs typeface="Helvetica Neue"/>
                <a:sym typeface="Helvetica Neue"/>
              </a:rPr>
              <a:t>MATOS, Francisco José Abreu. </a:t>
            </a:r>
            <a:r>
              <a:rPr b="1" i="0" lang="pt-BR" sz="1400" u="none" cap="none" strike="noStrike">
                <a:solidFill>
                  <a:schemeClr val="dk1"/>
                </a:solidFill>
                <a:latin typeface="Helvetica Neue"/>
                <a:ea typeface="Helvetica Neue"/>
                <a:cs typeface="Helvetica Neue"/>
                <a:sym typeface="Helvetica Neue"/>
              </a:rPr>
              <a:t>Farmácias Vivas</a:t>
            </a:r>
            <a:r>
              <a:rPr b="0" i="0" lang="pt-BR" sz="1400" u="none" cap="none" strike="noStrike">
                <a:solidFill>
                  <a:schemeClr val="dk1"/>
                </a:solidFill>
                <a:latin typeface="Helvetica Neue"/>
                <a:ea typeface="Helvetica Neue"/>
                <a:cs typeface="Helvetica Neue"/>
                <a:sym typeface="Helvetica Neue"/>
              </a:rPr>
              <a:t>: sistema de utilização de plantas medicinais projetado para pequenas comunidades. Fortaleza: Editora UFC. 4a ed. rev. e ampliada. 2002. 267p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MATOS, Francisco José Abreu. </a:t>
            </a:r>
            <a:r>
              <a:rPr b="1" i="0" lang="pt-BR" sz="1400" u="none" cap="none" strike="noStrike">
                <a:solidFill>
                  <a:schemeClr val="dk1"/>
                </a:solidFill>
                <a:latin typeface="Helvetica Neue"/>
                <a:ea typeface="Helvetica Neue"/>
                <a:cs typeface="Helvetica Neue"/>
                <a:sym typeface="Helvetica Neue"/>
              </a:rPr>
              <a:t>Plantas medicinais</a:t>
            </a:r>
            <a:r>
              <a:rPr b="0" i="0" lang="pt-BR" sz="1400" u="none" cap="none" strike="noStrike">
                <a:solidFill>
                  <a:schemeClr val="dk1"/>
                </a:solidFill>
                <a:latin typeface="Helvetica Neue"/>
                <a:ea typeface="Helvetica Neue"/>
                <a:cs typeface="Helvetica Neue"/>
                <a:sym typeface="Helvetica Neue"/>
              </a:rPr>
              <a:t>: guia de seleção e emprego das plantas usadas em fitoterapia no Nordeste do Brasil. 3 ed. Fortaleza: UFC, 2007. 394 p. 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None/>
            </a:pPr>
            <a:r>
              <a:rPr b="0" i="0" lang="pt-BR" sz="1400" u="none" cap="none" strike="noStrike">
                <a:solidFill>
                  <a:schemeClr val="dk1"/>
                </a:solidFill>
                <a:latin typeface="Helvetica Neue"/>
                <a:ea typeface="Helvetica Neue"/>
                <a:cs typeface="Helvetica Neue"/>
                <a:sym typeface="Helvetica Neue"/>
              </a:rPr>
              <a:t>MENDES.M. Z. A. D.. </a:t>
            </a:r>
            <a:r>
              <a:rPr b="1" i="0" lang="pt-BR" sz="1400" u="none" cap="none" strike="noStrike">
                <a:solidFill>
                  <a:schemeClr val="dk1"/>
                </a:solidFill>
                <a:latin typeface="Helvetica Neue"/>
                <a:ea typeface="Helvetica Neue"/>
                <a:cs typeface="Helvetica Neue"/>
                <a:sym typeface="Helvetica Neue"/>
              </a:rPr>
              <a:t>Plantas Medicinais na Prática do Trabalho Cotidiano dos Agentes Comunitários de Saúde de Limoeiro do Norte </a:t>
            </a:r>
            <a:r>
              <a:rPr b="0" i="0" lang="pt-BR" sz="1400" u="none" cap="none" strike="noStrike">
                <a:solidFill>
                  <a:schemeClr val="dk1"/>
                </a:solidFill>
                <a:latin typeface="Helvetica Neue"/>
                <a:ea typeface="Helvetica Neue"/>
                <a:cs typeface="Helvetica Neue"/>
                <a:sym typeface="Helvetica Neue"/>
              </a:rPr>
              <a:t>– Ce: Conhecer para transformar, 111p. Dissertação de Mestrado. RENASF. Mestrado Profissional em Saúde da Família,  Universidade Federal do Ceará, 2019.</a:t>
            </a:r>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ORGANIZACIÓN MUNDIAL DE LA SALUD. </a:t>
            </a:r>
            <a:r>
              <a:rPr b="1" i="0" lang="pt-BR" sz="1400" u="none" cap="none" strike="noStrike">
                <a:solidFill>
                  <a:schemeClr val="dk1"/>
                </a:solidFill>
                <a:latin typeface="Helvetica Neue"/>
                <a:ea typeface="Helvetica Neue"/>
                <a:cs typeface="Helvetica Neue"/>
                <a:sym typeface="Helvetica Neue"/>
              </a:rPr>
              <a:t>Promoción y desarrollo de la medicina tradicional En:</a:t>
            </a:r>
            <a:r>
              <a:rPr b="0" i="0" lang="pt-BR" sz="1400" u="none" cap="none" strike="noStrike">
                <a:solidFill>
                  <a:schemeClr val="dk1"/>
                </a:solidFill>
                <a:latin typeface="Helvetica Neue"/>
                <a:ea typeface="Helvetica Neue"/>
                <a:cs typeface="Helvetica Neue"/>
                <a:sym typeface="Helvetica Neue"/>
              </a:rPr>
              <a:t> Atención Primaria a la Salud. Informe de la Conferencia Internacional sobre Atención Primaria a la Salud, 1978 Alma Ata URSS 6-12 septiembre, Ginebra: OMS, 1978: 355-367.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PEIXE, J. C. O. </a:t>
            </a:r>
            <a:r>
              <a:rPr b="1" i="0" lang="pt-BR" sz="1400" u="none" cap="none" strike="noStrike">
                <a:solidFill>
                  <a:schemeClr val="dk1"/>
                </a:solidFill>
                <a:latin typeface="Helvetica Neue"/>
                <a:ea typeface="Helvetica Neue"/>
                <a:cs typeface="Helvetica Neue"/>
                <a:sym typeface="Helvetica Neue"/>
              </a:rPr>
              <a:t>Estudo da viabilidade econômica do programa farmácia viva do município de Maracanaú-Ceará. </a:t>
            </a:r>
            <a:r>
              <a:rPr b="0" i="0" lang="pt-BR" sz="1400" u="none" cap="none" strike="noStrike">
                <a:solidFill>
                  <a:schemeClr val="dk1"/>
                </a:solidFill>
                <a:latin typeface="Helvetica Neue"/>
                <a:ea typeface="Helvetica Neue"/>
                <a:cs typeface="Helvetica Neue"/>
                <a:sym typeface="Helvetica Neue"/>
              </a:rPr>
              <a:t>Monografia. Especialização em Gestão da Assistência Farmacêutica, Escola de Saúde Pública do Estado do Ceará. Fortaleza, 2010.</a:t>
            </a:r>
            <a:endParaRPr b="0" i="0" sz="1400" u="none" cap="none" strike="noStrike">
              <a:solidFill>
                <a:srgbClr val="000000"/>
              </a:solidFill>
              <a:latin typeface="Arial"/>
              <a:ea typeface="Arial"/>
              <a:cs typeface="Arial"/>
              <a:sym typeface="Arial"/>
            </a:endParaRPr>
          </a:p>
        </p:txBody>
      </p:sp>
      <p:sp>
        <p:nvSpPr>
          <p:cNvPr id="683" name="Google Shape;683;p1"/>
          <p:cNvSpPr txBox="1"/>
          <p:nvPr/>
        </p:nvSpPr>
        <p:spPr>
          <a:xfrm>
            <a:off x="597407" y="1283171"/>
            <a:ext cx="343756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17. REFERÊNCIAS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2"/>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689" name="Google Shape;689;p12"/>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690" name="Google Shape;690;p12"/>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696" name="Google Shape;696;p4"/>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Mary Anne Medeiros Bandeira</a:t>
            </a:r>
            <a:endParaRPr/>
          </a:p>
        </p:txBody>
      </p:sp>
      <p:sp>
        <p:nvSpPr>
          <p:cNvPr id="697" name="Google Shape;697;p4"/>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698" name="Google Shape;698;p4"/>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699" name="Google Shape;699;p4"/>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2"/>
          <p:cNvGrpSpPr/>
          <p:nvPr/>
        </p:nvGrpSpPr>
        <p:grpSpPr>
          <a:xfrm>
            <a:off x="6354231" y="3979222"/>
            <a:ext cx="5111357" cy="1857264"/>
            <a:chOff x="6354231" y="4131622"/>
            <a:chExt cx="5111357" cy="1857264"/>
          </a:xfrm>
        </p:grpSpPr>
        <p:pic>
          <p:nvPicPr>
            <p:cNvPr id="60" name="Google Shape;60;p2"/>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61" name="Google Shape;61;p2"/>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62" name="Google Shape;62;p2"/>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sp>
        <p:nvSpPr>
          <p:cNvPr id="63" name="Google Shape;63;p2"/>
          <p:cNvSpPr txBox="1"/>
          <p:nvPr/>
        </p:nvSpPr>
        <p:spPr>
          <a:xfrm>
            <a:off x="618150" y="3979222"/>
            <a:ext cx="54780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OMS já alertava, em 1978, que um contingente entre 70% e 90% da população nos países em desenvolvimento dependiam das plantas medicinais para atender às suas necessidades básicas de tratamento em saúde.</a:t>
            </a:r>
            <a:r>
              <a:rPr b="1" i="0" lang="pt-BR" sz="1600" u="none" cap="none" strike="noStrike">
                <a:solidFill>
                  <a:schemeClr val="dk1"/>
                </a:solidFill>
                <a:latin typeface="Helvetica Neue"/>
                <a:ea typeface="Helvetica Neue"/>
                <a:cs typeface="Helvetica Neue"/>
                <a:sym typeface="Helvetica Neue"/>
              </a:rPr>
              <a:t>	</a:t>
            </a:r>
            <a:endParaRPr b="1" i="0" sz="1600" u="none" cap="none" strike="noStrike">
              <a:solidFill>
                <a:schemeClr val="dk1"/>
              </a:solidFill>
              <a:latin typeface="Helvetica Neue"/>
              <a:ea typeface="Helvetica Neue"/>
              <a:cs typeface="Helvetica Neue"/>
              <a:sym typeface="Helvetica Neue"/>
            </a:endParaRPr>
          </a:p>
        </p:txBody>
      </p:sp>
      <p:sp>
        <p:nvSpPr>
          <p:cNvPr id="64" name="Google Shape;64;p2"/>
          <p:cNvSpPr txBox="1"/>
          <p:nvPr/>
        </p:nvSpPr>
        <p:spPr>
          <a:xfrm>
            <a:off x="618150" y="1984236"/>
            <a:ext cx="10847438"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Um marco histórico do desenvolvimento da Fitoterapia em Saúde Pública no Brasil foi a criação das Farmácias Vivas em 1983 no Ceará, um programa de assistência social farmacêutico baseado no emprego científico de plantas medicinais e fitoterápicos. A iniciativa foi idealizada pelo professor Francisco José de Abreu Matos da Universidade Federal do Ceará e organizada sob a influência dos princípios da Organização Mundial de Saúde  -  OMS. </a:t>
            </a:r>
            <a:endParaRPr b="1" i="0" sz="1600" u="none" cap="none" strike="noStrike">
              <a:solidFill>
                <a:schemeClr val="dk1"/>
              </a:solidFill>
              <a:latin typeface="Helvetica Neue"/>
              <a:ea typeface="Helvetica Neue"/>
              <a:cs typeface="Helvetica Neue"/>
              <a:sym typeface="Helvetica Neue"/>
            </a:endParaRPr>
          </a:p>
        </p:txBody>
      </p:sp>
      <p:sp>
        <p:nvSpPr>
          <p:cNvPr id="65" name="Google Shape;65;p2"/>
          <p:cNvSpPr txBox="1"/>
          <p:nvPr/>
        </p:nvSpPr>
        <p:spPr>
          <a:xfrm>
            <a:off x="645886" y="1326745"/>
            <a:ext cx="745082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45926"/>
                </a:solidFill>
                <a:latin typeface="Helvetica Neue"/>
                <a:ea typeface="Helvetica Neue"/>
                <a:cs typeface="Helvetica Neue"/>
                <a:sym typeface="Helvetica Neue"/>
              </a:rPr>
              <a:t>4. INTRODUÇÃO</a:t>
            </a:r>
            <a:endParaRPr/>
          </a:p>
        </p:txBody>
      </p:sp>
      <p:sp>
        <p:nvSpPr>
          <p:cNvPr id="66" name="Google Shape;66;p2"/>
          <p:cNvSpPr txBox="1"/>
          <p:nvPr/>
        </p:nvSpPr>
        <p:spPr>
          <a:xfrm>
            <a:off x="6682106" y="4399983"/>
            <a:ext cx="38607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Rever Aula 1.1 - Plantas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Medicinais e Fitoterápicos na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Atenção Primária à Saúde - ETAPA 2.</a:t>
            </a:r>
            <a:endParaRPr b="1" i="0" sz="1600" u="none" cap="none" strike="noStrike">
              <a:solidFill>
                <a:schemeClr val="lt1"/>
              </a:solidFill>
              <a:latin typeface="Helvetica Neue"/>
              <a:ea typeface="Helvetica Neue"/>
              <a:cs typeface="Helvetica Neue"/>
              <a:sym typeface="Helvetica Neue"/>
            </a:endParaRPr>
          </a:p>
        </p:txBody>
      </p:sp>
      <p:pic>
        <p:nvPicPr>
          <p:cNvPr id="67" name="Google Shape;67;p2"/>
          <p:cNvPicPr preferRelativeResize="0"/>
          <p:nvPr/>
        </p:nvPicPr>
        <p:blipFill rotWithShape="1">
          <a:blip r:embed="rId4">
            <a:alphaModFix/>
          </a:blip>
          <a:srcRect b="0" l="0" r="0" t="0"/>
          <a:stretch/>
        </p:blipFill>
        <p:spPr>
          <a:xfrm>
            <a:off x="9887319" y="3448224"/>
            <a:ext cx="1184210" cy="1184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pSp>
        <p:nvGrpSpPr>
          <p:cNvPr id="73" name="Google Shape;73;p8"/>
          <p:cNvGrpSpPr/>
          <p:nvPr/>
        </p:nvGrpSpPr>
        <p:grpSpPr>
          <a:xfrm>
            <a:off x="6283474" y="3103466"/>
            <a:ext cx="5111357" cy="1857264"/>
            <a:chOff x="6354231" y="4131622"/>
            <a:chExt cx="5111357" cy="1857264"/>
          </a:xfrm>
        </p:grpSpPr>
        <p:pic>
          <p:nvPicPr>
            <p:cNvPr id="74" name="Google Shape;74;p8"/>
            <p:cNvPicPr preferRelativeResize="0"/>
            <p:nvPr/>
          </p:nvPicPr>
          <p:blipFill rotWithShape="1">
            <a:blip r:embed="rId3">
              <a:alphaModFix/>
            </a:blip>
            <a:srcRect b="0" l="0" r="0" t="0"/>
            <a:stretch/>
          </p:blipFill>
          <p:spPr>
            <a:xfrm>
              <a:off x="8089034" y="4131622"/>
              <a:ext cx="2390390" cy="1857264"/>
            </a:xfrm>
            <a:prstGeom prst="rect">
              <a:avLst/>
            </a:prstGeom>
            <a:noFill/>
            <a:ln>
              <a:noFill/>
            </a:ln>
          </p:spPr>
        </p:pic>
        <p:pic>
          <p:nvPicPr>
            <p:cNvPr id="75" name="Google Shape;75;p8"/>
            <p:cNvPicPr preferRelativeResize="0"/>
            <p:nvPr/>
          </p:nvPicPr>
          <p:blipFill rotWithShape="1">
            <a:blip r:embed="rId3">
              <a:alphaModFix/>
            </a:blip>
            <a:srcRect b="0" l="0" r="0" t="0"/>
            <a:stretch/>
          </p:blipFill>
          <p:spPr>
            <a:xfrm>
              <a:off x="6354231" y="4131622"/>
              <a:ext cx="2390390" cy="1857264"/>
            </a:xfrm>
            <a:prstGeom prst="rect">
              <a:avLst/>
            </a:prstGeom>
            <a:noFill/>
            <a:ln>
              <a:noFill/>
            </a:ln>
          </p:spPr>
        </p:pic>
        <p:pic>
          <p:nvPicPr>
            <p:cNvPr id="76" name="Google Shape;76;p8"/>
            <p:cNvPicPr preferRelativeResize="0"/>
            <p:nvPr/>
          </p:nvPicPr>
          <p:blipFill rotWithShape="1">
            <a:blip r:embed="rId3">
              <a:alphaModFix/>
            </a:blip>
            <a:srcRect b="0" l="0" r="0" t="0"/>
            <a:stretch/>
          </p:blipFill>
          <p:spPr>
            <a:xfrm>
              <a:off x="9075198" y="4131622"/>
              <a:ext cx="2390390" cy="1857264"/>
            </a:xfrm>
            <a:prstGeom prst="rect">
              <a:avLst/>
            </a:prstGeom>
            <a:noFill/>
            <a:ln>
              <a:noFill/>
            </a:ln>
          </p:spPr>
        </p:pic>
      </p:grpSp>
      <p:sp>
        <p:nvSpPr>
          <p:cNvPr id="77" name="Google Shape;77;p8"/>
          <p:cNvSpPr txBox="1"/>
          <p:nvPr/>
        </p:nvSpPr>
        <p:spPr>
          <a:xfrm>
            <a:off x="616857" y="2282707"/>
            <a:ext cx="5291670"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Na época, fatores como difícil acesso da população mais carente aos centros de atendimento médicos e hospitalares, carestia no  custo  de  exames  básicos  e  essenciais e   falta  de acesso aos  medicamentos  nas  farmácias contribuíram  para que a utilização das plantas medicinais como  forma de tratamento  para  determinados  tipos  de  doenças fossem mais frequentes nas comunidades carentes. (MATOS, 1998; MATOS, 2002)</a:t>
            </a:r>
            <a:endParaRPr b="0" i="0" sz="1400" u="none" cap="none" strike="noStrike">
              <a:solidFill>
                <a:srgbClr val="000000"/>
              </a:solidFill>
              <a:latin typeface="Arial"/>
              <a:ea typeface="Arial"/>
              <a:cs typeface="Arial"/>
              <a:sym typeface="Arial"/>
            </a:endParaRPr>
          </a:p>
        </p:txBody>
      </p:sp>
      <p:sp>
        <p:nvSpPr>
          <p:cNvPr id="78" name="Google Shape;78;p8"/>
          <p:cNvSpPr txBox="1"/>
          <p:nvPr/>
        </p:nvSpPr>
        <p:spPr>
          <a:xfrm>
            <a:off x="616857" y="1334260"/>
            <a:ext cx="745082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45926"/>
                </a:solidFill>
                <a:latin typeface="Helvetica Neue"/>
                <a:ea typeface="Helvetica Neue"/>
                <a:cs typeface="Helvetica Neue"/>
                <a:sym typeface="Helvetica Neue"/>
              </a:rPr>
              <a:t>6. INTRODUÇÃO</a:t>
            </a:r>
            <a:endParaRPr/>
          </a:p>
        </p:txBody>
      </p:sp>
      <p:sp>
        <p:nvSpPr>
          <p:cNvPr id="79" name="Google Shape;79;p8"/>
          <p:cNvSpPr txBox="1"/>
          <p:nvPr/>
        </p:nvSpPr>
        <p:spPr>
          <a:xfrm>
            <a:off x="6629612" y="3541524"/>
            <a:ext cx="41544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Confira </a:t>
            </a:r>
            <a:r>
              <a:rPr b="1" i="0" lang="pt-BR" sz="1600" u="sng" cap="none" strike="noStrike">
                <a:solidFill>
                  <a:schemeClr val="lt1"/>
                </a:solidFill>
                <a:latin typeface="Helvetica Neue"/>
                <a:ea typeface="Helvetica Neue"/>
                <a:cs typeface="Helvetica Neue"/>
                <a:sym typeface="Helvetica Neue"/>
                <a:hlinkClick r:id="rId4">
                  <a:extLst>
                    <a:ext uri="{A12FA001-AC4F-418D-AE19-62706E023703}">
                      <ahyp:hlinkClr val="tx"/>
                    </a:ext>
                  </a:extLst>
                </a:hlinkClick>
              </a:rPr>
              <a:t>aqui </a:t>
            </a:r>
            <a:r>
              <a:rPr b="1" i="0" lang="pt-BR" sz="1600" u="none" cap="none" strike="noStrike">
                <a:solidFill>
                  <a:schemeClr val="lt1"/>
                </a:solidFill>
                <a:latin typeface="Helvetica Neue"/>
                <a:ea typeface="Helvetica Neue"/>
                <a:cs typeface="Helvetica Neue"/>
                <a:sym typeface="Helvetica Neue"/>
              </a:rPr>
              <a:t>o legado do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professor Francisco José de Abreu Matos (1924  – 2008) da UFC.</a:t>
            </a:r>
            <a:endParaRPr b="0" i="0" sz="1400" u="none" cap="none" strike="noStrike">
              <a:solidFill>
                <a:schemeClr val="lt1"/>
              </a:solidFill>
              <a:latin typeface="Arial"/>
              <a:ea typeface="Arial"/>
              <a:cs typeface="Arial"/>
              <a:sym typeface="Arial"/>
            </a:endParaRPr>
          </a:p>
        </p:txBody>
      </p:sp>
      <p:pic>
        <p:nvPicPr>
          <p:cNvPr id="80" name="Google Shape;80;p8"/>
          <p:cNvPicPr preferRelativeResize="0"/>
          <p:nvPr/>
        </p:nvPicPr>
        <p:blipFill rotWithShape="1">
          <a:blip r:embed="rId5">
            <a:alphaModFix/>
          </a:blip>
          <a:srcRect b="0" l="0" r="0" t="0"/>
          <a:stretch/>
        </p:blipFill>
        <p:spPr>
          <a:xfrm>
            <a:off x="9816562" y="2511361"/>
            <a:ext cx="1184210" cy="11842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db989f9f47_0_9"/>
          <p:cNvSpPr txBox="1"/>
          <p:nvPr/>
        </p:nvSpPr>
        <p:spPr>
          <a:xfrm>
            <a:off x="684896" y="1855667"/>
            <a:ext cx="7188000" cy="4459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Desse modo, ao observar esses fatores, o professor Francisco José de Abreu Matos indagava: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“Quais são as plantas usadas na medicina popular do Nordeste? Como é possível selecionar em quais delas a atividade curativa atribuída pelo povo realmente existe e quais podem ser usadas sem risco para a saúde ou a vida do usuário?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fazer para que a planta selecionada segundo os critérios de eficácia e segurança possa chegar ao povo e ser usada corretamente, sem estimular o autodiagnóstico e a automedicação”? (MATOS, 1998). E ao buscar respostas para tal pergunta acabou por idealizar as Farmácias Vivas.</a:t>
            </a:r>
            <a:endParaRPr b="0" i="0" sz="1400" u="none" cap="none" strike="noStrike">
              <a:solidFill>
                <a:srgbClr val="000000"/>
              </a:solidFill>
              <a:latin typeface="Arial"/>
              <a:ea typeface="Arial"/>
              <a:cs typeface="Arial"/>
              <a:sym typeface="Arial"/>
            </a:endParaRPr>
          </a:p>
        </p:txBody>
      </p:sp>
      <p:sp>
        <p:nvSpPr>
          <p:cNvPr id="87" name="Google Shape;87;gdb989f9f47_0_9"/>
          <p:cNvSpPr txBox="1"/>
          <p:nvPr/>
        </p:nvSpPr>
        <p:spPr>
          <a:xfrm>
            <a:off x="684896" y="1332467"/>
            <a:ext cx="10350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5. O </a:t>
            </a:r>
            <a:r>
              <a:rPr b="1" i="0" lang="pt-BR" sz="2000" u="none" cap="none" strike="noStrike">
                <a:solidFill>
                  <a:srgbClr val="045926"/>
                </a:solidFill>
                <a:latin typeface="Helvetica Neue"/>
                <a:ea typeface="Helvetica Neue"/>
                <a:cs typeface="Helvetica Neue"/>
                <a:sym typeface="Helvetica Neue"/>
              </a:rPr>
              <a:t>PROGRAMA</a:t>
            </a:r>
            <a:r>
              <a:rPr b="1" i="0" lang="pt-BR" sz="2000" u="none" cap="none" strike="noStrike">
                <a:solidFill>
                  <a:srgbClr val="29622E"/>
                </a:solidFill>
                <a:latin typeface="Helvetica Neue"/>
                <a:ea typeface="Helvetica Neue"/>
                <a:cs typeface="Helvetica Neue"/>
                <a:sym typeface="Helvetica Neue"/>
              </a:rPr>
              <a:t> FARMÁCIAS VIVAS - BREVE HISTÓRICO</a:t>
            </a:r>
            <a:endParaRPr b="1" i="0" sz="2000" u="none" cap="none" strike="noStrike">
              <a:solidFill>
                <a:srgbClr val="29622E"/>
              </a:solidFill>
              <a:latin typeface="Helvetica Neue"/>
              <a:ea typeface="Helvetica Neue"/>
              <a:cs typeface="Helvetica Neue"/>
              <a:sym typeface="Helvetica Neue"/>
            </a:endParaRPr>
          </a:p>
        </p:txBody>
      </p:sp>
      <p:sp>
        <p:nvSpPr>
          <p:cNvPr id="88" name="Google Shape;88;gdb989f9f47_0_9"/>
          <p:cNvSpPr txBox="1"/>
          <p:nvPr/>
        </p:nvSpPr>
        <p:spPr>
          <a:xfrm>
            <a:off x="8001652" y="6108425"/>
            <a:ext cx="3378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Prof. Francisco José de Abreu Matos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Agência UFC</a:t>
            </a:r>
            <a:endParaRPr b="0" i="0" sz="1200" u="none" cap="none" strike="noStrike">
              <a:solidFill>
                <a:srgbClr val="000000"/>
              </a:solidFill>
              <a:latin typeface="Helvetica Neue"/>
              <a:ea typeface="Helvetica Neue"/>
              <a:cs typeface="Helvetica Neue"/>
              <a:sym typeface="Helvetica Neue"/>
            </a:endParaRPr>
          </a:p>
        </p:txBody>
      </p:sp>
      <p:pic>
        <p:nvPicPr>
          <p:cNvPr id="89" name="Google Shape;89;gdb989f9f47_0_9"/>
          <p:cNvPicPr preferRelativeResize="0"/>
          <p:nvPr/>
        </p:nvPicPr>
        <p:blipFill rotWithShape="1">
          <a:blip r:embed="rId3">
            <a:alphaModFix/>
          </a:blip>
          <a:srcRect b="0" l="0" r="0" t="0"/>
          <a:stretch/>
        </p:blipFill>
        <p:spPr>
          <a:xfrm>
            <a:off x="8289250" y="2203000"/>
            <a:ext cx="2745950" cy="3922775"/>
          </a:xfrm>
          <a:prstGeom prst="rect">
            <a:avLst/>
          </a:prstGeom>
          <a:noFill/>
          <a:ln>
            <a:noFill/>
          </a:ln>
        </p:spPr>
      </p:pic>
      <p:pic>
        <p:nvPicPr>
          <p:cNvPr id="90" name="Google Shape;90;gdb989f9f47_0_9"/>
          <p:cNvPicPr preferRelativeResize="0"/>
          <p:nvPr/>
        </p:nvPicPr>
        <p:blipFill rotWithShape="1">
          <a:blip r:embed="rId4">
            <a:alphaModFix/>
          </a:blip>
          <a:srcRect b="0" l="0" r="0" t="0"/>
          <a:stretch/>
        </p:blipFill>
        <p:spPr>
          <a:xfrm>
            <a:off x="11120996" y="5589314"/>
            <a:ext cx="519111" cy="5191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26"/>
          <p:cNvGrpSpPr/>
          <p:nvPr/>
        </p:nvGrpSpPr>
        <p:grpSpPr>
          <a:xfrm>
            <a:off x="3875359" y="4911945"/>
            <a:ext cx="7004931" cy="1416307"/>
            <a:chOff x="3875359" y="4911945"/>
            <a:chExt cx="7004931" cy="1416307"/>
          </a:xfrm>
        </p:grpSpPr>
        <p:pic>
          <p:nvPicPr>
            <p:cNvPr id="97" name="Google Shape;97;p26"/>
            <p:cNvPicPr preferRelativeResize="0"/>
            <p:nvPr/>
          </p:nvPicPr>
          <p:blipFill rotWithShape="1">
            <a:blip r:embed="rId3">
              <a:alphaModFix/>
            </a:blip>
            <a:srcRect b="0" l="0" r="0" t="0"/>
            <a:stretch/>
          </p:blipFill>
          <p:spPr>
            <a:xfrm>
              <a:off x="3875359" y="4911945"/>
              <a:ext cx="1663675" cy="1416307"/>
            </a:xfrm>
            <a:prstGeom prst="rect">
              <a:avLst/>
            </a:prstGeom>
            <a:noFill/>
            <a:ln>
              <a:noFill/>
            </a:ln>
          </p:spPr>
        </p:pic>
        <p:pic>
          <p:nvPicPr>
            <p:cNvPr id="98" name="Google Shape;98;p26"/>
            <p:cNvPicPr preferRelativeResize="0"/>
            <p:nvPr/>
          </p:nvPicPr>
          <p:blipFill rotWithShape="1">
            <a:blip r:embed="rId3">
              <a:alphaModFix/>
            </a:blip>
            <a:srcRect b="0" l="0" r="0" t="0"/>
            <a:stretch/>
          </p:blipFill>
          <p:spPr>
            <a:xfrm>
              <a:off x="6652994" y="4911945"/>
              <a:ext cx="1663675" cy="1416307"/>
            </a:xfrm>
            <a:prstGeom prst="rect">
              <a:avLst/>
            </a:prstGeom>
            <a:noFill/>
            <a:ln>
              <a:noFill/>
            </a:ln>
          </p:spPr>
        </p:pic>
        <p:pic>
          <p:nvPicPr>
            <p:cNvPr id="99" name="Google Shape;99;p26"/>
            <p:cNvPicPr preferRelativeResize="0"/>
            <p:nvPr/>
          </p:nvPicPr>
          <p:blipFill rotWithShape="1">
            <a:blip r:embed="rId3">
              <a:alphaModFix/>
            </a:blip>
            <a:srcRect b="0" l="0" r="0" t="0"/>
            <a:stretch/>
          </p:blipFill>
          <p:spPr>
            <a:xfrm>
              <a:off x="7909367" y="4911945"/>
              <a:ext cx="1663675" cy="1416307"/>
            </a:xfrm>
            <a:prstGeom prst="rect">
              <a:avLst/>
            </a:prstGeom>
            <a:noFill/>
            <a:ln>
              <a:noFill/>
            </a:ln>
          </p:spPr>
        </p:pic>
        <p:pic>
          <p:nvPicPr>
            <p:cNvPr id="100" name="Google Shape;100;p26"/>
            <p:cNvPicPr preferRelativeResize="0"/>
            <p:nvPr/>
          </p:nvPicPr>
          <p:blipFill rotWithShape="1">
            <a:blip r:embed="rId3">
              <a:alphaModFix/>
            </a:blip>
            <a:srcRect b="0" l="0" r="0" t="0"/>
            <a:stretch/>
          </p:blipFill>
          <p:spPr>
            <a:xfrm>
              <a:off x="9216615" y="4911945"/>
              <a:ext cx="1663675" cy="1416307"/>
            </a:xfrm>
            <a:prstGeom prst="rect">
              <a:avLst/>
            </a:prstGeom>
            <a:noFill/>
            <a:ln>
              <a:noFill/>
            </a:ln>
          </p:spPr>
        </p:pic>
        <p:pic>
          <p:nvPicPr>
            <p:cNvPr id="101" name="Google Shape;101;p26"/>
            <p:cNvPicPr preferRelativeResize="0"/>
            <p:nvPr/>
          </p:nvPicPr>
          <p:blipFill rotWithShape="1">
            <a:blip r:embed="rId3">
              <a:alphaModFix/>
            </a:blip>
            <a:srcRect b="0" l="0" r="0" t="0"/>
            <a:stretch/>
          </p:blipFill>
          <p:spPr>
            <a:xfrm>
              <a:off x="4817849" y="4911945"/>
              <a:ext cx="1663675" cy="1416307"/>
            </a:xfrm>
            <a:prstGeom prst="rect">
              <a:avLst/>
            </a:prstGeom>
            <a:noFill/>
            <a:ln>
              <a:noFill/>
            </a:ln>
          </p:spPr>
        </p:pic>
        <p:pic>
          <p:nvPicPr>
            <p:cNvPr id="102" name="Google Shape;102;p26"/>
            <p:cNvPicPr preferRelativeResize="0"/>
            <p:nvPr/>
          </p:nvPicPr>
          <p:blipFill rotWithShape="1">
            <a:blip r:embed="rId3">
              <a:alphaModFix/>
            </a:blip>
            <a:srcRect b="0" l="0" r="0" t="0"/>
            <a:stretch/>
          </p:blipFill>
          <p:spPr>
            <a:xfrm>
              <a:off x="5383906" y="4911945"/>
              <a:ext cx="1663675" cy="1416307"/>
            </a:xfrm>
            <a:prstGeom prst="rect">
              <a:avLst/>
            </a:prstGeom>
            <a:noFill/>
            <a:ln>
              <a:noFill/>
            </a:ln>
          </p:spPr>
        </p:pic>
      </p:grpSp>
      <p:grpSp>
        <p:nvGrpSpPr>
          <p:cNvPr id="103" name="Google Shape;103;p26"/>
          <p:cNvGrpSpPr/>
          <p:nvPr/>
        </p:nvGrpSpPr>
        <p:grpSpPr>
          <a:xfrm>
            <a:off x="667196" y="2166539"/>
            <a:ext cx="10234899" cy="2524921"/>
            <a:chOff x="1034751" y="1748851"/>
            <a:chExt cx="10234899" cy="2524921"/>
          </a:xfrm>
        </p:grpSpPr>
        <p:grpSp>
          <p:nvGrpSpPr>
            <p:cNvPr id="104" name="Google Shape;104;p26"/>
            <p:cNvGrpSpPr/>
            <p:nvPr/>
          </p:nvGrpSpPr>
          <p:grpSpPr>
            <a:xfrm flipH="1" rot="10800000">
              <a:off x="2732922" y="2416508"/>
              <a:ext cx="5111357" cy="1857264"/>
              <a:chOff x="6354231" y="4131622"/>
              <a:chExt cx="5111357" cy="1857264"/>
            </a:xfrm>
          </p:grpSpPr>
          <p:pic>
            <p:nvPicPr>
              <p:cNvPr id="105" name="Google Shape;105;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06" name="Google Shape;106;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07" name="Google Shape;107;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108" name="Google Shape;108;p26"/>
            <p:cNvGrpSpPr/>
            <p:nvPr/>
          </p:nvGrpSpPr>
          <p:grpSpPr>
            <a:xfrm>
              <a:off x="1034751" y="1748851"/>
              <a:ext cx="10234899" cy="2524921"/>
              <a:chOff x="1034751" y="1748851"/>
              <a:chExt cx="10234899" cy="2524921"/>
            </a:xfrm>
          </p:grpSpPr>
          <p:grpSp>
            <p:nvGrpSpPr>
              <p:cNvPr id="109" name="Google Shape;109;p26"/>
              <p:cNvGrpSpPr/>
              <p:nvPr/>
            </p:nvGrpSpPr>
            <p:grpSpPr>
              <a:xfrm flipH="1" rot="10800000">
                <a:off x="6158293" y="2416508"/>
                <a:ext cx="5111357" cy="1857264"/>
                <a:chOff x="6354231" y="4131622"/>
                <a:chExt cx="5111357" cy="1857264"/>
              </a:xfrm>
            </p:grpSpPr>
            <p:pic>
              <p:nvPicPr>
                <p:cNvPr id="110" name="Google Shape;110;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11" name="Google Shape;111;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12" name="Google Shape;112;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113" name="Google Shape;113;p26"/>
              <p:cNvGrpSpPr/>
              <p:nvPr/>
            </p:nvGrpSpPr>
            <p:grpSpPr>
              <a:xfrm flipH="1" rot="10800000">
                <a:off x="1034751" y="2416508"/>
                <a:ext cx="5111357" cy="1857264"/>
                <a:chOff x="6354231" y="4131622"/>
                <a:chExt cx="5111357" cy="1857264"/>
              </a:xfrm>
            </p:grpSpPr>
            <p:pic>
              <p:nvPicPr>
                <p:cNvPr id="114" name="Google Shape;114;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15" name="Google Shape;115;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16" name="Google Shape;116;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117" name="Google Shape;117;p26"/>
              <p:cNvGrpSpPr/>
              <p:nvPr/>
            </p:nvGrpSpPr>
            <p:grpSpPr>
              <a:xfrm flipH="1" rot="10800000">
                <a:off x="6158293" y="1748851"/>
                <a:ext cx="5111357" cy="1857264"/>
                <a:chOff x="6354231" y="4131622"/>
                <a:chExt cx="5111357" cy="1857264"/>
              </a:xfrm>
            </p:grpSpPr>
            <p:pic>
              <p:nvPicPr>
                <p:cNvPr id="118" name="Google Shape;118;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19" name="Google Shape;119;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20" name="Google Shape;120;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121" name="Google Shape;121;p26"/>
              <p:cNvGrpSpPr/>
              <p:nvPr/>
            </p:nvGrpSpPr>
            <p:grpSpPr>
              <a:xfrm flipH="1" rot="10800000">
                <a:off x="1034751" y="1748851"/>
                <a:ext cx="5111357" cy="1857264"/>
                <a:chOff x="6354231" y="4131622"/>
                <a:chExt cx="5111357" cy="1857264"/>
              </a:xfrm>
            </p:grpSpPr>
            <p:pic>
              <p:nvPicPr>
                <p:cNvPr id="122" name="Google Shape;122;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23" name="Google Shape;123;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24" name="Google Shape;124;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nvGrpSpPr>
              <p:cNvPr id="125" name="Google Shape;125;p26"/>
              <p:cNvGrpSpPr/>
              <p:nvPr/>
            </p:nvGrpSpPr>
            <p:grpSpPr>
              <a:xfrm flipH="1" rot="10800000">
                <a:off x="4474636" y="1748851"/>
                <a:ext cx="5111357" cy="1857264"/>
                <a:chOff x="6354231" y="4131622"/>
                <a:chExt cx="5111357" cy="1857264"/>
              </a:xfrm>
            </p:grpSpPr>
            <p:pic>
              <p:nvPicPr>
                <p:cNvPr id="126" name="Google Shape;126;p26"/>
                <p:cNvPicPr preferRelativeResize="0"/>
                <p:nvPr/>
              </p:nvPicPr>
              <p:blipFill rotWithShape="1">
                <a:blip r:embed="rId4">
                  <a:alphaModFix/>
                </a:blip>
                <a:srcRect b="0" l="0" r="0" t="0"/>
                <a:stretch/>
              </p:blipFill>
              <p:spPr>
                <a:xfrm>
                  <a:off x="8089034" y="4131622"/>
                  <a:ext cx="2390390" cy="1857264"/>
                </a:xfrm>
                <a:prstGeom prst="rect">
                  <a:avLst/>
                </a:prstGeom>
                <a:noFill/>
                <a:ln>
                  <a:noFill/>
                </a:ln>
              </p:spPr>
            </p:pic>
            <p:pic>
              <p:nvPicPr>
                <p:cNvPr id="127" name="Google Shape;127;p26"/>
                <p:cNvPicPr preferRelativeResize="0"/>
                <p:nvPr/>
              </p:nvPicPr>
              <p:blipFill rotWithShape="1">
                <a:blip r:embed="rId4">
                  <a:alphaModFix/>
                </a:blip>
                <a:srcRect b="0" l="0" r="0" t="0"/>
                <a:stretch/>
              </p:blipFill>
              <p:spPr>
                <a:xfrm>
                  <a:off x="6354231" y="4131622"/>
                  <a:ext cx="2390390" cy="1857264"/>
                </a:xfrm>
                <a:prstGeom prst="rect">
                  <a:avLst/>
                </a:prstGeom>
                <a:noFill/>
                <a:ln>
                  <a:noFill/>
                </a:ln>
              </p:spPr>
            </p:pic>
            <p:pic>
              <p:nvPicPr>
                <p:cNvPr id="128" name="Google Shape;128;p26"/>
                <p:cNvPicPr preferRelativeResize="0"/>
                <p:nvPr/>
              </p:nvPicPr>
              <p:blipFill rotWithShape="1">
                <a:blip r:embed="rId4">
                  <a:alphaModFix/>
                </a:blip>
                <a:srcRect b="0" l="0" r="0" t="0"/>
                <a:stretch/>
              </p:blipFill>
              <p:spPr>
                <a:xfrm>
                  <a:off x="9075198" y="4131622"/>
                  <a:ext cx="2390390" cy="1857264"/>
                </a:xfrm>
                <a:prstGeom prst="rect">
                  <a:avLst/>
                </a:prstGeom>
                <a:noFill/>
                <a:ln>
                  <a:noFill/>
                </a:ln>
              </p:spPr>
            </p:pic>
          </p:grpSp>
        </p:grpSp>
      </p:grpSp>
      <p:sp>
        <p:nvSpPr>
          <p:cNvPr id="129" name="Google Shape;129;p26"/>
          <p:cNvSpPr txBox="1"/>
          <p:nvPr/>
        </p:nvSpPr>
        <p:spPr>
          <a:xfrm>
            <a:off x="645885" y="1331793"/>
            <a:ext cx="9027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6. O IDEALIZADOR DO PROGRAMA FARMÁCIAS VIVAS</a:t>
            </a:r>
            <a:endParaRPr b="1" i="0" sz="2000" u="none" cap="none" strike="noStrike">
              <a:solidFill>
                <a:srgbClr val="29622E"/>
              </a:solidFill>
              <a:latin typeface="Helvetica Neue"/>
              <a:ea typeface="Helvetica Neue"/>
              <a:cs typeface="Helvetica Neue"/>
              <a:sym typeface="Helvetica Neue"/>
            </a:endParaRPr>
          </a:p>
        </p:txBody>
      </p:sp>
      <p:sp>
        <p:nvSpPr>
          <p:cNvPr id="130" name="Google Shape;130;p26"/>
          <p:cNvSpPr txBox="1"/>
          <p:nvPr/>
        </p:nvSpPr>
        <p:spPr>
          <a:xfrm>
            <a:off x="1008577" y="2307769"/>
            <a:ext cx="8800500" cy="2185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“Farmácias vivas são unidades farmacêuticas instaladas em comunidades governamentais ou não governamentais, onde seus usuários recebem medicação  preparada com plantas medicinais que tiveram confirmação da atividade a elas atribuídas, colhidas nas próprias hortas, que permitem a  seus usuários, o acesso a um elenco de plantas verdadeiramente  medicinais e seus produtos .” </a:t>
            </a:r>
            <a:endParaRPr/>
          </a:p>
          <a:p>
            <a:pPr indent="0" lvl="0" marL="0" marR="0" rtl="0" algn="r">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Prof. Francisco José de Abreu Matos</a:t>
            </a:r>
            <a:endParaRPr b="1" i="0" sz="1200" u="none" cap="none" strike="noStrike">
              <a:solidFill>
                <a:schemeClr val="lt1"/>
              </a:solidFill>
              <a:highlight>
                <a:srgbClr val="00FFFF"/>
              </a:highlight>
              <a:latin typeface="Arial"/>
              <a:ea typeface="Arial"/>
              <a:cs typeface="Arial"/>
              <a:sym typeface="Arial"/>
            </a:endParaRPr>
          </a:p>
        </p:txBody>
      </p:sp>
      <p:pic>
        <p:nvPicPr>
          <p:cNvPr id="131" name="Google Shape;131;p26"/>
          <p:cNvPicPr preferRelativeResize="0"/>
          <p:nvPr/>
        </p:nvPicPr>
        <p:blipFill rotWithShape="1">
          <a:blip r:embed="rId5">
            <a:alphaModFix/>
          </a:blip>
          <a:srcRect b="0" l="0" r="0" t="0"/>
          <a:stretch/>
        </p:blipFill>
        <p:spPr>
          <a:xfrm>
            <a:off x="10088508" y="2852622"/>
            <a:ext cx="1335864" cy="1335864"/>
          </a:xfrm>
          <a:prstGeom prst="rect">
            <a:avLst/>
          </a:prstGeom>
          <a:noFill/>
          <a:ln>
            <a:noFill/>
          </a:ln>
        </p:spPr>
      </p:pic>
      <p:sp>
        <p:nvSpPr>
          <p:cNvPr id="132" name="Google Shape;132;p26"/>
          <p:cNvSpPr txBox="1"/>
          <p:nvPr/>
        </p:nvSpPr>
        <p:spPr>
          <a:xfrm>
            <a:off x="4307223" y="5327678"/>
            <a:ext cx="6449217" cy="93734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pt-BR" sz="1600" u="none" cap="none" strike="noStrike">
                <a:solidFill>
                  <a:schemeClr val="lt1"/>
                </a:solidFill>
                <a:latin typeface="Helvetica Neue"/>
                <a:ea typeface="Helvetica Neue"/>
                <a:cs typeface="Helvetica Neue"/>
                <a:sym typeface="Helvetica Neue"/>
              </a:rPr>
              <a:t>CLIQUE AQUI e assista à animação que preparamos sobre a vida do Prof. Francisco José de Abreu Matos e seu legado!</a:t>
            </a:r>
            <a:endParaRPr b="1" i="0" sz="1200" u="none" cap="none" strike="noStrike">
              <a:solidFill>
                <a:schemeClr val="lt1"/>
              </a:solidFill>
              <a:highlight>
                <a:srgbClr val="00FFFF"/>
              </a:highlight>
              <a:latin typeface="Arial"/>
              <a:ea typeface="Arial"/>
              <a:cs typeface="Arial"/>
              <a:sym typeface="Arial"/>
            </a:endParaRPr>
          </a:p>
        </p:txBody>
      </p:sp>
      <p:pic>
        <p:nvPicPr>
          <p:cNvPr id="133" name="Google Shape;133;p26"/>
          <p:cNvPicPr preferRelativeResize="0"/>
          <p:nvPr/>
        </p:nvPicPr>
        <p:blipFill rotWithShape="1">
          <a:blip r:embed="rId6">
            <a:alphaModFix/>
          </a:blip>
          <a:srcRect b="0" l="0" r="0" t="0"/>
          <a:stretch/>
        </p:blipFill>
        <p:spPr>
          <a:xfrm>
            <a:off x="3057586" y="5142480"/>
            <a:ext cx="1084956" cy="10849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nvSpPr>
        <p:spPr>
          <a:xfrm>
            <a:off x="602343" y="2002140"/>
            <a:ext cx="52065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atividades realizadas nas Farmácias Vivas podem levar às comunidades dois níveis de atendimento na área de fitoterapia: </a:t>
            </a:r>
            <a:endParaRPr b="0" i="0" sz="1600" u="none" cap="none" strike="noStrike">
              <a:solidFill>
                <a:schemeClr val="dk1"/>
              </a:solidFill>
              <a:latin typeface="Helvetica Neue"/>
              <a:ea typeface="Helvetica Neue"/>
              <a:cs typeface="Helvetica Neue"/>
              <a:sym typeface="Helvetica Neue"/>
            </a:endParaRPr>
          </a:p>
          <a:p>
            <a:pPr indent="-342900" lvl="0" marL="342900" marR="0" rtl="0" algn="just">
              <a:lnSpc>
                <a:spcPct val="150000"/>
              </a:lnSpc>
              <a:spcBef>
                <a:spcPts val="0"/>
              </a:spcBef>
              <a:spcAft>
                <a:spcPts val="0"/>
              </a:spcAft>
              <a:buClr>
                <a:srgbClr val="045926"/>
              </a:buClr>
              <a:buSzPts val="1600"/>
              <a:buFont typeface="Calibri"/>
              <a:buAutoNum type="arabicPeriod"/>
            </a:pPr>
            <a:r>
              <a:rPr b="0" i="0" lang="pt-BR" sz="1600" u="none" cap="none" strike="noStrike">
                <a:solidFill>
                  <a:schemeClr val="dk1"/>
                </a:solidFill>
                <a:latin typeface="Helvetica Neue"/>
                <a:ea typeface="Helvetica Neue"/>
                <a:cs typeface="Helvetica Neue"/>
                <a:sym typeface="Helvetica Neue"/>
              </a:rPr>
              <a:t>Produção de fitoterápicos, prescrição e dispensação na rede pública de saúde (SUS); </a:t>
            </a:r>
            <a:endParaRPr b="0" i="0" sz="1600" u="none" cap="none" strike="noStrike">
              <a:solidFill>
                <a:schemeClr val="dk1"/>
              </a:solidFill>
              <a:latin typeface="Helvetica Neue"/>
              <a:ea typeface="Helvetica Neue"/>
              <a:cs typeface="Helvetica Neue"/>
              <a:sym typeface="Helvetica Neue"/>
            </a:endParaRPr>
          </a:p>
          <a:p>
            <a:pPr indent="-342900" lvl="0" marL="342900" marR="0" rtl="0" algn="just">
              <a:lnSpc>
                <a:spcPct val="150000"/>
              </a:lnSpc>
              <a:spcBef>
                <a:spcPts val="0"/>
              </a:spcBef>
              <a:spcAft>
                <a:spcPts val="0"/>
              </a:spcAft>
              <a:buClr>
                <a:srgbClr val="045926"/>
              </a:buClr>
              <a:buSzPts val="1600"/>
              <a:buFont typeface="Calibri"/>
              <a:buAutoNum type="arabicPeriod"/>
            </a:pPr>
            <a:r>
              <a:rPr b="0" i="0" lang="pt-BR" sz="1600" u="none" cap="none" strike="noStrike">
                <a:solidFill>
                  <a:schemeClr val="dk1"/>
                </a:solidFill>
                <a:latin typeface="Helvetica Neue"/>
                <a:ea typeface="Helvetica Neue"/>
                <a:cs typeface="Helvetica Neue"/>
                <a:sym typeface="Helvetica Neue"/>
              </a:rPr>
              <a:t>Orientação sobre o uso correto de plantas medicinais com apoio social farmacêutico, incluindo preparações caseiras, baseado em hortos constituídos por espécies vegetais com certificação botânica, garantia de eficácia, segurança e qualidade.</a:t>
            </a:r>
            <a:endParaRPr b="0" i="0" sz="1600" u="none" cap="none" strike="noStrike">
              <a:solidFill>
                <a:srgbClr val="000000"/>
              </a:solidFill>
              <a:highlight>
                <a:srgbClr val="00FFFF"/>
              </a:highlight>
              <a:latin typeface="Arial"/>
              <a:ea typeface="Arial"/>
              <a:cs typeface="Arial"/>
              <a:sym typeface="Arial"/>
            </a:endParaRPr>
          </a:p>
        </p:txBody>
      </p:sp>
      <p:sp>
        <p:nvSpPr>
          <p:cNvPr id="140" name="Google Shape;140;p27"/>
          <p:cNvSpPr txBox="1"/>
          <p:nvPr/>
        </p:nvSpPr>
        <p:spPr>
          <a:xfrm>
            <a:off x="602343" y="1331230"/>
            <a:ext cx="10350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9622E"/>
                </a:solidFill>
                <a:latin typeface="Helvetica Neue"/>
                <a:ea typeface="Helvetica Neue"/>
                <a:cs typeface="Helvetica Neue"/>
                <a:sym typeface="Helvetica Neue"/>
              </a:rPr>
              <a:t>7. O PROGRAMA FARMÁCIAS VIVAS </a:t>
            </a:r>
            <a:endParaRPr b="1" i="0" sz="2000" u="none" cap="none" strike="noStrike">
              <a:solidFill>
                <a:srgbClr val="29622E"/>
              </a:solidFill>
              <a:latin typeface="Helvetica Neue"/>
              <a:ea typeface="Helvetica Neue"/>
              <a:cs typeface="Helvetica Neue"/>
              <a:sym typeface="Helvetica Neue"/>
            </a:endParaRPr>
          </a:p>
        </p:txBody>
      </p:sp>
      <p:pic>
        <p:nvPicPr>
          <p:cNvPr id="141" name="Google Shape;141;p27"/>
          <p:cNvPicPr preferRelativeResize="0"/>
          <p:nvPr/>
        </p:nvPicPr>
        <p:blipFill rotWithShape="1">
          <a:blip r:embed="rId3">
            <a:alphaModFix/>
          </a:blip>
          <a:srcRect b="0" l="0" r="0" t="0"/>
          <a:stretch/>
        </p:blipFill>
        <p:spPr>
          <a:xfrm>
            <a:off x="6024300" y="2448550"/>
            <a:ext cx="5810107" cy="3262125"/>
          </a:xfrm>
          <a:prstGeom prst="rect">
            <a:avLst/>
          </a:prstGeom>
          <a:noFill/>
          <a:ln>
            <a:noFill/>
          </a:ln>
        </p:spPr>
      </p:pic>
      <p:sp>
        <p:nvSpPr>
          <p:cNvPr id="142" name="Google Shape;142;p27"/>
          <p:cNvSpPr txBox="1"/>
          <p:nvPr/>
        </p:nvSpPr>
        <p:spPr>
          <a:xfrm>
            <a:off x="7429350" y="5783225"/>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a:t>
            </a:r>
            <a:r>
              <a:rPr b="0" i="1" lang="pt-BR" sz="1200" u="none" cap="none" strike="noStrike">
                <a:solidFill>
                  <a:srgbClr val="191B26"/>
                </a:solidFill>
                <a:latin typeface="Helvetica Neue"/>
                <a:ea typeface="Helvetica Neue"/>
                <a:cs typeface="Helvetica Neue"/>
                <a:sym typeface="Helvetica Neue"/>
              </a:rPr>
              <a:t>Aloe vera</a:t>
            </a:r>
            <a:r>
              <a:rPr b="0" i="0" lang="pt-BR" sz="1200" u="none" cap="none" strike="noStrike">
                <a:solidFill>
                  <a:srgbClr val="191B26"/>
                </a:solidFill>
                <a:latin typeface="Helvetica Neue"/>
                <a:ea typeface="Helvetica Neue"/>
                <a:cs typeface="Helvetica Neue"/>
                <a:sym typeface="Helvetica Neue"/>
              </a:rPr>
              <a:t>  (L.) Burm.-  Babosa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
            </a:r>
            <a:r>
              <a:rPr b="0" i="0" lang="pt-BR" sz="1200" u="sng" cap="none" strike="noStrike">
                <a:solidFill>
                  <a:srgbClr val="191B26"/>
                </a:solidFill>
                <a:latin typeface="Helvetica Neue"/>
                <a:ea typeface="Helvetica Neue"/>
                <a:cs typeface="Helvetica Neue"/>
                <a:sym typeface="Helvetica Neue"/>
                <a:hlinkClick r:id="rId4">
                  <a:extLst>
                    <a:ext uri="{A12FA001-AC4F-418D-AE19-62706E023703}">
                      <ahyp:hlinkClr val="tx"/>
                    </a:ext>
                  </a:extLst>
                </a:hlinkClick>
              </a:rPr>
              <a:t>mozo190</a:t>
            </a:r>
            <a:r>
              <a:rPr b="0" i="0" lang="pt-BR" sz="1200" u="none" cap="none" strike="noStrike">
                <a:solidFill>
                  <a:srgbClr val="191B26"/>
                </a:solidFill>
                <a:latin typeface="Helvetica Neue"/>
                <a:ea typeface="Helvetica Neue"/>
                <a:cs typeface="Helvetica Neue"/>
                <a:sym typeface="Helvetica Neue"/>
              </a:rPr>
              <a:t> por </a:t>
            </a:r>
            <a:r>
              <a:rPr b="0" i="0" lang="pt-BR" sz="1200" u="sng" cap="none" strike="noStrike">
                <a:solidFill>
                  <a:srgbClr val="191B26"/>
                </a:solidFill>
                <a:latin typeface="Helvetica Neue"/>
                <a:ea typeface="Helvetica Neue"/>
                <a:cs typeface="Helvetica Neue"/>
                <a:sym typeface="Helvetica Neue"/>
                <a:hlinkClick r:id="rId5">
                  <a:extLst>
                    <a:ext uri="{A12FA001-AC4F-418D-AE19-62706E023703}">
                      <ahyp:hlinkClr val="tx"/>
                    </a:ext>
                  </a:extLst>
                </a:hlinkClick>
              </a:rPr>
              <a:t>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pic>
        <p:nvPicPr>
          <p:cNvPr id="143" name="Google Shape;143;p27"/>
          <p:cNvPicPr preferRelativeResize="0"/>
          <p:nvPr/>
        </p:nvPicPr>
        <p:blipFill rotWithShape="1">
          <a:blip r:embed="rId6">
            <a:alphaModFix/>
          </a:blip>
          <a:srcRect b="0" l="0" r="0" t="0"/>
          <a:stretch/>
        </p:blipFill>
        <p:spPr>
          <a:xfrm>
            <a:off x="11315288" y="5806917"/>
            <a:ext cx="519111" cy="5191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